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83" r:id="rId4"/>
    <p:sldId id="284" r:id="rId5"/>
    <p:sldId id="257" r:id="rId6"/>
    <p:sldId id="271" r:id="rId7"/>
    <p:sldId id="258" r:id="rId8"/>
    <p:sldId id="272" r:id="rId9"/>
    <p:sldId id="266" r:id="rId10"/>
    <p:sldId id="282" r:id="rId11"/>
    <p:sldId id="281" r:id="rId12"/>
    <p:sldId id="275" r:id="rId13"/>
    <p:sldId id="276" r:id="rId14"/>
    <p:sldId id="278" r:id="rId15"/>
    <p:sldId id="277" r:id="rId16"/>
    <p:sldId id="28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2190" autoAdjust="0"/>
  </p:normalViewPr>
  <p:slideViewPr>
    <p:cSldViewPr>
      <p:cViewPr varScale="1">
        <p:scale>
          <a:sx n="85" d="100"/>
          <a:sy n="85" d="100"/>
        </p:scale>
        <p:origin x="18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FD9239A-86A1-4BF0-91EB-5ED1F63D34B3}" type="datetimeFigureOut">
              <a:rPr lang="en-US" smtClean="0"/>
              <a:t>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94440F-1EFE-4B39-B623-C15173927D07}" type="slidenum">
              <a:rPr lang="en-US" smtClean="0"/>
              <a:t>‹#›</a:t>
            </a:fld>
            <a:endParaRPr lang="en-US"/>
          </a:p>
        </p:txBody>
      </p:sp>
    </p:spTree>
    <p:extLst>
      <p:ext uri="{BB962C8B-B14F-4D97-AF65-F5344CB8AC3E}">
        <p14:creationId xmlns:p14="http://schemas.microsoft.com/office/powerpoint/2010/main" val="28459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077D41B-DB4C-4B8A-B11D-BF5D1AB194C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3766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4440F-1EFE-4B39-B623-C15173927D0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7804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5321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4440F-1EFE-4B39-B623-C15173927D0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4959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4440F-1EFE-4B39-B623-C15173927D0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4959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4113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A1B1A13-508F-409A-9E23-54410920837A}" type="datetimeFigureOut">
              <a:rPr lang="en-US" smtClean="0">
                <a:solidFill>
                  <a:srgbClr val="464653"/>
                </a:solidFill>
              </a:rPr>
              <a:pPr/>
              <a:t>9/20/20</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3180999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2487954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0006570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B8FACF-A8FB-4CD9-A479-76B777D6C8B8}" type="datetimeFigureOut">
              <a:rPr lang="en-US" smtClean="0">
                <a:solidFill>
                  <a:prstClr val="black">
                    <a:tint val="75000"/>
                  </a:prstClr>
                </a:solidFill>
              </a:rPr>
              <a:pPr/>
              <a:t>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2A04EC-5CB9-4B63-A4A3-2FE7457CD3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72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B8FACF-A8FB-4CD9-A479-76B777D6C8B8}" type="datetimeFigureOut">
              <a:rPr lang="en-US" smtClean="0">
                <a:solidFill>
                  <a:prstClr val="black">
                    <a:tint val="75000"/>
                  </a:prstClr>
                </a:solidFill>
              </a:rPr>
              <a:pPr/>
              <a:t>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2A04EC-5CB9-4B63-A4A3-2FE7457CD3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8FACF-A8FB-4CD9-A479-76B777D6C8B8}" type="datetimeFigureOut">
              <a:rPr lang="en-US" smtClean="0">
                <a:solidFill>
                  <a:prstClr val="black">
                    <a:tint val="75000"/>
                  </a:prstClr>
                </a:solidFill>
              </a:rPr>
              <a:pPr/>
              <a:t>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2A04EC-5CB9-4B63-A4A3-2FE7457CD3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23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B8FACF-A8FB-4CD9-A479-76B777D6C8B8}" type="datetimeFigureOut">
              <a:rPr lang="en-US" smtClean="0">
                <a:solidFill>
                  <a:prstClr val="black">
                    <a:tint val="75000"/>
                  </a:prstClr>
                </a:solidFill>
              </a:rPr>
              <a:pPr/>
              <a:t>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2A04EC-5CB9-4B63-A4A3-2FE7457CD3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268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B8FACF-A8FB-4CD9-A479-76B777D6C8B8}" type="datetimeFigureOut">
              <a:rPr lang="en-US" smtClean="0">
                <a:solidFill>
                  <a:prstClr val="black">
                    <a:tint val="75000"/>
                  </a:prstClr>
                </a:solidFill>
              </a:rPr>
              <a:pPr/>
              <a:t>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2A04EC-5CB9-4B63-A4A3-2FE7457CD3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340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B8FACF-A8FB-4CD9-A479-76B777D6C8B8}" type="datetimeFigureOut">
              <a:rPr lang="en-US" smtClean="0">
                <a:solidFill>
                  <a:prstClr val="black">
                    <a:tint val="75000"/>
                  </a:prstClr>
                </a:solidFill>
              </a:rPr>
              <a:pPr/>
              <a:t>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2A04EC-5CB9-4B63-A4A3-2FE7457CD3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894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FACF-A8FB-4CD9-A479-76B777D6C8B8}" type="datetimeFigureOut">
              <a:rPr lang="en-US" smtClean="0">
                <a:solidFill>
                  <a:prstClr val="black">
                    <a:tint val="75000"/>
                  </a:prstClr>
                </a:solidFill>
              </a:rPr>
              <a:pPr/>
              <a:t>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2A04EC-5CB9-4B63-A4A3-2FE7457CD3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750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B8FACF-A8FB-4CD9-A479-76B777D6C8B8}" type="datetimeFigureOut">
              <a:rPr lang="en-US" smtClean="0">
                <a:solidFill>
                  <a:prstClr val="black">
                    <a:tint val="75000"/>
                  </a:prstClr>
                </a:solidFill>
              </a:rPr>
              <a:pPr/>
              <a:t>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2A04EC-5CB9-4B63-A4A3-2FE7457CD3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80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7731081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B8FACF-A8FB-4CD9-A479-76B777D6C8B8}" type="datetimeFigureOut">
              <a:rPr lang="en-US" smtClean="0">
                <a:solidFill>
                  <a:prstClr val="black">
                    <a:tint val="75000"/>
                  </a:prstClr>
                </a:solidFill>
              </a:rPr>
              <a:pPr/>
              <a:t>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2A04EC-5CB9-4B63-A4A3-2FE7457CD3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237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B8FACF-A8FB-4CD9-A479-76B777D6C8B8}" type="datetimeFigureOut">
              <a:rPr lang="en-US" smtClean="0">
                <a:solidFill>
                  <a:prstClr val="black">
                    <a:tint val="75000"/>
                  </a:prstClr>
                </a:solidFill>
              </a:rPr>
              <a:pPr/>
              <a:t>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2A04EC-5CB9-4B63-A4A3-2FE7457CD3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576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B8FACF-A8FB-4CD9-A479-76B777D6C8B8}" type="datetimeFigureOut">
              <a:rPr lang="en-US" smtClean="0">
                <a:solidFill>
                  <a:prstClr val="black">
                    <a:tint val="75000"/>
                  </a:prstClr>
                </a:solidFill>
              </a:rPr>
              <a:pPr/>
              <a:t>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2A04EC-5CB9-4B63-A4A3-2FE7457CD3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19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6C8CDB-7CE9-4445-8130-CD8497FDA2E7}" type="datetimeFigureOut">
              <a:rPr lang="en-US" smtClean="0">
                <a:solidFill>
                  <a:prstClr val="black">
                    <a:tint val="75000"/>
                  </a:prstClr>
                </a:solidFill>
              </a:rPr>
              <a:pPr/>
              <a:t>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188238-330F-4EBD-B9FB-6814EA7C5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847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C8CDB-7CE9-4445-8130-CD8497FDA2E7}" type="datetimeFigureOut">
              <a:rPr lang="en-US" smtClean="0">
                <a:solidFill>
                  <a:prstClr val="black">
                    <a:tint val="75000"/>
                  </a:prstClr>
                </a:solidFill>
              </a:rPr>
              <a:pPr/>
              <a:t>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188238-330F-4EBD-B9FB-6814EA7C5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16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C8CDB-7CE9-4445-8130-CD8497FDA2E7}" type="datetimeFigureOut">
              <a:rPr lang="en-US" smtClean="0">
                <a:solidFill>
                  <a:prstClr val="black">
                    <a:tint val="75000"/>
                  </a:prstClr>
                </a:solidFill>
              </a:rPr>
              <a:pPr/>
              <a:t>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188238-330F-4EBD-B9FB-6814EA7C5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881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C8CDB-7CE9-4445-8130-CD8497FDA2E7}" type="datetimeFigureOut">
              <a:rPr lang="en-US" smtClean="0">
                <a:solidFill>
                  <a:prstClr val="black">
                    <a:tint val="75000"/>
                  </a:prstClr>
                </a:solidFill>
              </a:rPr>
              <a:pPr/>
              <a:t>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188238-330F-4EBD-B9FB-6814EA7C5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329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C8CDB-7CE9-4445-8130-CD8497FDA2E7}" type="datetimeFigureOut">
              <a:rPr lang="en-US" smtClean="0">
                <a:solidFill>
                  <a:prstClr val="black">
                    <a:tint val="75000"/>
                  </a:prstClr>
                </a:solidFill>
              </a:rPr>
              <a:pPr/>
              <a:t>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188238-330F-4EBD-B9FB-6814EA7C5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697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C8CDB-7CE9-4445-8130-CD8497FDA2E7}" type="datetimeFigureOut">
              <a:rPr lang="en-US" smtClean="0">
                <a:solidFill>
                  <a:prstClr val="black">
                    <a:tint val="75000"/>
                  </a:prstClr>
                </a:solidFill>
              </a:rPr>
              <a:pPr/>
              <a:t>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188238-330F-4EBD-B9FB-6814EA7C5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1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C8CDB-7CE9-4445-8130-CD8497FDA2E7}" type="datetimeFigureOut">
              <a:rPr lang="en-US" smtClean="0">
                <a:solidFill>
                  <a:prstClr val="black">
                    <a:tint val="75000"/>
                  </a:prstClr>
                </a:solidFill>
              </a:rPr>
              <a:pPr/>
              <a:t>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188238-330F-4EBD-B9FB-6814EA7C5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14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A1B1A13-508F-409A-9E23-54410920837A}" type="datetimeFigureOut">
              <a:rPr lang="en-US" smtClean="0">
                <a:solidFill>
                  <a:srgbClr val="DDE9EC"/>
                </a:solidFill>
              </a:rPr>
              <a:pPr/>
              <a:t>9/20/20</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1E61F501-4E7D-41EC-9AF4-F525E7E4B404}"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6950400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6C8CDB-7CE9-4445-8130-CD8497FDA2E7}" type="datetimeFigureOut">
              <a:rPr lang="en-US" smtClean="0">
                <a:solidFill>
                  <a:prstClr val="black">
                    <a:tint val="75000"/>
                  </a:prstClr>
                </a:solidFill>
              </a:rPr>
              <a:pPr/>
              <a:t>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188238-330F-4EBD-B9FB-6814EA7C5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013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6C8CDB-7CE9-4445-8130-CD8497FDA2E7}" type="datetimeFigureOut">
              <a:rPr lang="en-US" smtClean="0">
                <a:solidFill>
                  <a:prstClr val="black">
                    <a:tint val="75000"/>
                  </a:prstClr>
                </a:solidFill>
              </a:rPr>
              <a:pPr/>
              <a:t>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188238-330F-4EBD-B9FB-6814EA7C5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578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C8CDB-7CE9-4445-8130-CD8497FDA2E7}" type="datetimeFigureOut">
              <a:rPr lang="en-US" smtClean="0">
                <a:solidFill>
                  <a:prstClr val="black">
                    <a:tint val="75000"/>
                  </a:prstClr>
                </a:solidFill>
              </a:rPr>
              <a:pPr/>
              <a:t>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188238-330F-4EBD-B9FB-6814EA7C5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831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C8CDB-7CE9-4445-8130-CD8497FDA2E7}" type="datetimeFigureOut">
              <a:rPr lang="en-US" smtClean="0">
                <a:solidFill>
                  <a:prstClr val="black">
                    <a:tint val="75000"/>
                  </a:prstClr>
                </a:solidFill>
              </a:rPr>
              <a:pPr/>
              <a:t>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188238-330F-4EBD-B9FB-6814EA7C5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75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768629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525232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5167187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8975633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0361039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DDE9EC"/>
                </a:solidFill>
              </a:rPr>
              <a:pPr/>
              <a:t>9/20/20</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6684550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Autofit/>
          </a:bodyPr>
          <a:lstStyle/>
          <a:p>
            <a:r>
              <a:rPr kumimoji="0" lang="en-US" dirty="0"/>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A1B1A13-508F-409A-9E23-54410920837A}" type="datetimeFigureOut">
              <a:rPr lang="en-US" smtClean="0">
                <a:solidFill>
                  <a:srgbClr val="464653"/>
                </a:solidFill>
              </a:rPr>
              <a:pPr/>
              <a:t>9/20/20</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E61F501-4E7D-41EC-9AF4-F525E7E4B404}"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8597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mbria"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Cambria"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Cambria"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mbria"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mbria"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8FACF-A8FB-4CD9-A479-76B777D6C8B8}" type="datetimeFigureOut">
              <a:rPr lang="en-US" smtClean="0">
                <a:solidFill>
                  <a:prstClr val="black">
                    <a:tint val="75000"/>
                  </a:prstClr>
                </a:solidFill>
              </a:rPr>
              <a:pPr/>
              <a:t>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A04EC-5CB9-4B63-A4A3-2FE7457CD3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910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C8CDB-7CE9-4445-8130-CD8497FDA2E7}" type="datetimeFigureOut">
              <a:rPr lang="en-US" smtClean="0">
                <a:solidFill>
                  <a:prstClr val="black">
                    <a:tint val="75000"/>
                  </a:prstClr>
                </a:solidFill>
              </a:rPr>
              <a:pPr/>
              <a:t>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88238-330F-4EBD-B9FB-6814EA7C5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899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creativecommons.org/licenses/by/4.0/" TargetMode="Externa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 Id="rId5" Type="http://schemas.openxmlformats.org/officeDocument/2006/relationships/image" Target="../media/image1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88782"/>
            <a:ext cx="5833227" cy="78483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500" dirty="0">
                <a:solidFill>
                  <a:prstClr val="white"/>
                </a:solidFill>
                <a:latin typeface="Impact" pitchFamily="34" charset="0"/>
              </a:rPr>
              <a:t>FIRST FIVE ARE </a:t>
            </a:r>
            <a:r>
              <a:rPr lang="en-US" sz="4500" u="sng" dirty="0">
                <a:solidFill>
                  <a:prstClr val="white"/>
                </a:solidFill>
                <a:latin typeface="Impact" pitchFamily="34" charset="0"/>
              </a:rPr>
              <a:t>SACRED</a:t>
            </a:r>
            <a:r>
              <a:rPr lang="en-US" sz="4500" dirty="0">
                <a:solidFill>
                  <a:prstClr val="white"/>
                </a:solidFill>
                <a:latin typeface="Impact" pitchFamily="34" charset="0"/>
              </a:rPr>
              <a:t>.</a:t>
            </a:r>
          </a:p>
        </p:txBody>
      </p:sp>
      <p:sp>
        <p:nvSpPr>
          <p:cNvPr id="2" name="TextBox 1"/>
          <p:cNvSpPr txBox="1"/>
          <p:nvPr/>
        </p:nvSpPr>
        <p:spPr>
          <a:xfrm>
            <a:off x="457201" y="1447800"/>
            <a:ext cx="8534400" cy="769441"/>
          </a:xfrm>
          <a:prstGeom prst="rect">
            <a:avLst/>
          </a:prstGeom>
          <a:noFill/>
        </p:spPr>
        <p:txBody>
          <a:bodyPr wrap="square" rtlCol="0">
            <a:spAutoFit/>
          </a:bodyPr>
          <a:lstStyle/>
          <a:p>
            <a:pPr algn="ctr"/>
            <a:r>
              <a:rPr lang="en-US" sz="4400" dirty="0">
                <a:solidFill>
                  <a:prstClr val="black"/>
                </a:solidFill>
                <a:latin typeface="Cambria" panose="02040503050406030204" pitchFamily="18" charset="0"/>
              </a:rPr>
              <a:t>Weekly News Quiz!</a:t>
            </a:r>
          </a:p>
        </p:txBody>
      </p:sp>
      <p:pic>
        <p:nvPicPr>
          <p:cNvPr id="368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368004"/>
            <a:ext cx="3298017" cy="3569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A picture containing drawing&#10;&#10;Description automatically generated">
            <a:extLst>
              <a:ext uri="{FF2B5EF4-FFF2-40B4-BE49-F238E27FC236}">
                <a16:creationId xmlns:a16="http://schemas.microsoft.com/office/drawing/2014/main" id="{CC327295-C962-4F46-82C7-09B516C2097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26931" y="1337687"/>
            <a:ext cx="1504950" cy="353695"/>
          </a:xfrm>
          <a:prstGeom prst="rect">
            <a:avLst/>
          </a:prstGeom>
        </p:spPr>
      </p:pic>
      <p:sp>
        <p:nvSpPr>
          <p:cNvPr id="7" name="Rectangle 6">
            <a:extLst>
              <a:ext uri="{FF2B5EF4-FFF2-40B4-BE49-F238E27FC236}">
                <a16:creationId xmlns:a16="http://schemas.microsoft.com/office/drawing/2014/main" id="{B904504F-5D95-2242-AC51-7378F5E0C712}"/>
              </a:ext>
            </a:extLst>
          </p:cNvPr>
          <p:cNvSpPr/>
          <p:nvPr/>
        </p:nvSpPr>
        <p:spPr>
          <a:xfrm>
            <a:off x="526931" y="6145998"/>
            <a:ext cx="8166337" cy="523220"/>
          </a:xfrm>
          <a:prstGeom prst="rect">
            <a:avLst/>
          </a:prstGeom>
        </p:spPr>
        <p:txBody>
          <a:bodyPr wrap="square">
            <a:spAutoFit/>
          </a:bodyPr>
          <a:lstStyle/>
          <a:p>
            <a:r>
              <a:rPr lang="en-US" sz="1400" dirty="0"/>
              <a:t>Copyright: Uncommon Schools. Unless otherwise noted, all of the content in this resource is licensed under a </a:t>
            </a:r>
            <a:r>
              <a:rPr lang="en-US" sz="1400" dirty="0">
                <a:hlinkClick r:id="rId7"/>
              </a:rPr>
              <a:t> Creative Commons Attribution International 4.0</a:t>
            </a:r>
            <a:r>
              <a:rPr lang="en-US" sz="1400" dirty="0"/>
              <a:t> (CC BY-NC-SA) license. </a:t>
            </a:r>
          </a:p>
        </p:txBody>
      </p:sp>
    </p:spTree>
    <p:controls>
      <mc:AlternateContent xmlns:mc="http://schemas.openxmlformats.org/markup-compatibility/2006">
        <mc:Choice xmlns:v="urn:schemas-microsoft-com:vml" Requires="v">
          <p:control spid="48132" r:id="rId2" imgW="4800610" imgH="2317705"/>
        </mc:Choice>
        <mc:Fallback>
          <p:control r:id="rId2" imgW="4800610" imgH="2317705">
            <p:pic>
              <p:nvPicPr>
                <p:cNvPr id="3"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276600"/>
                  <a:ext cx="3048000" cy="1371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242529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supporting evidence!</a:t>
            </a:r>
          </a:p>
        </p:txBody>
      </p:sp>
      <p:sp>
        <p:nvSpPr>
          <p:cNvPr id="3" name="TextBox 2"/>
          <p:cNvSpPr txBox="1"/>
          <p:nvPr/>
        </p:nvSpPr>
        <p:spPr>
          <a:xfrm>
            <a:off x="304800" y="1806476"/>
            <a:ext cx="8534400" cy="2308324"/>
          </a:xfrm>
          <a:prstGeom prst="rect">
            <a:avLst/>
          </a:prstGeom>
          <a:noFill/>
        </p:spPr>
        <p:txBody>
          <a:bodyPr wrap="square" rtlCol="0">
            <a:spAutoFit/>
          </a:bodyPr>
          <a:lstStyle/>
          <a:p>
            <a:pPr algn="ctr"/>
            <a:r>
              <a:rPr lang="en-US" sz="3600" b="1" dirty="0">
                <a:solidFill>
                  <a:prstClr val="black"/>
                </a:solidFill>
                <a:latin typeface="Cambria" panose="02040503050406030204" pitchFamily="18" charset="0"/>
              </a:rPr>
              <a:t>Revolutions are only successful with if they begin with the grassroots and the will of the broader people, rather than a small segment of the population.</a:t>
            </a:r>
          </a:p>
        </p:txBody>
      </p:sp>
    </p:spTree>
    <p:extLst>
      <p:ext uri="{BB962C8B-B14F-4D97-AF65-F5344CB8AC3E}">
        <p14:creationId xmlns:p14="http://schemas.microsoft.com/office/powerpoint/2010/main" val="2924680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supporting evidence!</a:t>
            </a:r>
          </a:p>
        </p:txBody>
      </p:sp>
      <p:sp>
        <p:nvSpPr>
          <p:cNvPr id="3" name="TextBox 2"/>
          <p:cNvSpPr txBox="1"/>
          <p:nvPr/>
        </p:nvSpPr>
        <p:spPr>
          <a:xfrm>
            <a:off x="304247" y="2143542"/>
            <a:ext cx="8534400" cy="1754326"/>
          </a:xfrm>
          <a:prstGeom prst="rect">
            <a:avLst/>
          </a:prstGeom>
          <a:noFill/>
        </p:spPr>
        <p:txBody>
          <a:bodyPr wrap="square" rtlCol="0">
            <a:spAutoFit/>
          </a:bodyPr>
          <a:lstStyle/>
          <a:p>
            <a:pPr algn="ctr"/>
            <a:r>
              <a:rPr lang="en-US" sz="3600" b="1" dirty="0">
                <a:solidFill>
                  <a:prstClr val="black"/>
                </a:solidFill>
                <a:latin typeface="Cambria" panose="02040503050406030204" pitchFamily="18" charset="0"/>
              </a:rPr>
              <a:t>Revolution and lasting societal change are driven by untenable conditions of inequality and injustice.</a:t>
            </a:r>
          </a:p>
        </p:txBody>
      </p:sp>
    </p:spTree>
    <p:extLst>
      <p:ext uri="{BB962C8B-B14F-4D97-AF65-F5344CB8AC3E}">
        <p14:creationId xmlns:p14="http://schemas.microsoft.com/office/powerpoint/2010/main" val="4234402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with Evidence</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495550"/>
            <a:ext cx="88011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81156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supporting evidence!</a:t>
            </a:r>
          </a:p>
        </p:txBody>
      </p:sp>
      <p:sp>
        <p:nvSpPr>
          <p:cNvPr id="3" name="TextBox 2"/>
          <p:cNvSpPr txBox="1"/>
          <p:nvPr/>
        </p:nvSpPr>
        <p:spPr>
          <a:xfrm>
            <a:off x="351692" y="1935301"/>
            <a:ext cx="8534400" cy="2554545"/>
          </a:xfrm>
          <a:prstGeom prst="rect">
            <a:avLst/>
          </a:prstGeom>
          <a:noFill/>
        </p:spPr>
        <p:txBody>
          <a:bodyPr wrap="square" rtlCol="0">
            <a:spAutoFit/>
          </a:bodyPr>
          <a:lstStyle/>
          <a:p>
            <a:pPr algn="ctr"/>
            <a:r>
              <a:rPr lang="en-US" sz="4000" b="1" dirty="0">
                <a:solidFill>
                  <a:prstClr val="black"/>
                </a:solidFill>
                <a:latin typeface="Cambria" panose="02040503050406030204" pitchFamily="18" charset="0"/>
              </a:rPr>
              <a:t>Revolutions are only successful when led by an inspiring leader with a vision for how to create political and social change.</a:t>
            </a:r>
          </a:p>
        </p:txBody>
      </p:sp>
    </p:spTree>
    <p:extLst>
      <p:ext uri="{BB962C8B-B14F-4D97-AF65-F5344CB8AC3E}">
        <p14:creationId xmlns:p14="http://schemas.microsoft.com/office/powerpoint/2010/main" val="2118942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B06A-7788-1644-B188-CF2829413ED9}"/>
              </a:ext>
            </a:extLst>
          </p:cNvPr>
          <p:cNvSpPr>
            <a:spLocks noGrp="1"/>
          </p:cNvSpPr>
          <p:nvPr>
            <p:ph type="title"/>
          </p:nvPr>
        </p:nvSpPr>
        <p:spPr/>
        <p:txBody>
          <a:bodyPr/>
          <a:lstStyle/>
          <a:p>
            <a:r>
              <a:rPr lang="en-US" dirty="0"/>
              <a:t>Endnotes</a:t>
            </a:r>
          </a:p>
        </p:txBody>
      </p:sp>
      <p:sp>
        <p:nvSpPr>
          <p:cNvPr id="3" name="TextBox 2">
            <a:extLst>
              <a:ext uri="{FF2B5EF4-FFF2-40B4-BE49-F238E27FC236}">
                <a16:creationId xmlns:a16="http://schemas.microsoft.com/office/drawing/2014/main" id="{037A2127-9483-7041-B3BF-E86999FB59BB}"/>
              </a:ext>
            </a:extLst>
          </p:cNvPr>
          <p:cNvSpPr txBox="1"/>
          <p:nvPr/>
        </p:nvSpPr>
        <p:spPr>
          <a:xfrm>
            <a:off x="457200" y="1674674"/>
            <a:ext cx="7696200" cy="1754326"/>
          </a:xfrm>
          <a:prstGeom prst="rect">
            <a:avLst/>
          </a:prstGeom>
          <a:noFill/>
        </p:spPr>
        <p:txBody>
          <a:bodyPr wrap="square" rtlCol="0">
            <a:spAutoFit/>
          </a:bodyPr>
          <a:lstStyle/>
          <a:p>
            <a:r>
              <a:rPr lang="en-US" i="1" dirty="0"/>
              <a:t>New York Times</a:t>
            </a:r>
            <a:r>
              <a:rPr lang="en-US" dirty="0"/>
              <a:t>. Uncommon Schools does not own the copyright for the </a:t>
            </a:r>
            <a:r>
              <a:rPr lang="en-US" i="1" dirty="0"/>
              <a:t>New York Times image </a:t>
            </a:r>
            <a:r>
              <a:rPr lang="en-US" dirty="0"/>
              <a:t>used in this presentation and claims no copyright in this material. The material is being used exclusively for non-profit educational purposes under fair use principles in U.S. Copyright law. The user should make the judgment about whether this material may be used under fair use/fair dealing permissions in the user’s country. </a:t>
            </a:r>
          </a:p>
        </p:txBody>
      </p:sp>
      <p:sp>
        <p:nvSpPr>
          <p:cNvPr id="4" name="TextBox 3">
            <a:extLst>
              <a:ext uri="{FF2B5EF4-FFF2-40B4-BE49-F238E27FC236}">
                <a16:creationId xmlns:a16="http://schemas.microsoft.com/office/drawing/2014/main" id="{9CEF5CBC-7C65-4849-8026-BA674B827613}"/>
              </a:ext>
            </a:extLst>
          </p:cNvPr>
          <p:cNvSpPr txBox="1"/>
          <p:nvPr/>
        </p:nvSpPr>
        <p:spPr>
          <a:xfrm>
            <a:off x="457200" y="3581400"/>
            <a:ext cx="7696200" cy="1754326"/>
          </a:xfrm>
          <a:prstGeom prst="rect">
            <a:avLst/>
          </a:prstGeom>
          <a:noFill/>
        </p:spPr>
        <p:txBody>
          <a:bodyPr wrap="square" rtlCol="0">
            <a:spAutoFit/>
          </a:bodyPr>
          <a:lstStyle/>
          <a:p>
            <a:r>
              <a:rPr lang="en-US" dirty="0"/>
              <a:t>Author and Source Unknown. Uncommon Schools does not own the copyright for images used in this presentation and claims no copyright in this material. The material is being used exclusively for non-profit educational purposes under fair use principles in U.S. Copyright law. The user should make </a:t>
            </a:r>
            <a:r>
              <a:rPr lang="en-US"/>
              <a:t>the judgment </a:t>
            </a:r>
            <a:r>
              <a:rPr lang="en-US" dirty="0"/>
              <a:t>about whether this material may be used under fair use/fair dealing permissions in the user’s country. </a:t>
            </a:r>
          </a:p>
        </p:txBody>
      </p:sp>
    </p:spTree>
    <p:extLst>
      <p:ext uri="{BB962C8B-B14F-4D97-AF65-F5344CB8AC3E}">
        <p14:creationId xmlns:p14="http://schemas.microsoft.com/office/powerpoint/2010/main" val="34076283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Discussion</a:t>
            </a:r>
          </a:p>
        </p:txBody>
      </p:sp>
      <p:pic>
        <p:nvPicPr>
          <p:cNvPr id="39938" name="Picture 2" descr="Image result for what do you want to kn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648200"/>
            <a:ext cx="2955597" cy="1430128"/>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Image result for world 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6020" y="1409516"/>
            <a:ext cx="4726685" cy="2816317"/>
          </a:xfrm>
          <a:prstGeom prst="rect">
            <a:avLst/>
          </a:prstGeom>
          <a:noFill/>
          <a:extLst>
            <a:ext uri="{909E8E84-426E-40DD-AFC4-6F175D3DCCD1}">
              <a14:hiddenFill xmlns:a14="http://schemas.microsoft.com/office/drawing/2010/main">
                <a:solidFill>
                  <a:srgbClr val="FFFFFF"/>
                </a:solidFill>
              </a14:hiddenFill>
            </a:ext>
          </a:extLst>
        </p:spPr>
      </p:pic>
      <p:pic>
        <p:nvPicPr>
          <p:cNvPr id="38923" name="Picture 11" descr="Image result for us electoral map 20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504858"/>
            <a:ext cx="4114800" cy="262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70376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“We must run while others walk.”</a:t>
            </a:r>
          </a:p>
        </p:txBody>
      </p:sp>
      <p:sp>
        <p:nvSpPr>
          <p:cNvPr id="3" name="TextBox 2"/>
          <p:cNvSpPr txBox="1"/>
          <p:nvPr/>
        </p:nvSpPr>
        <p:spPr>
          <a:xfrm>
            <a:off x="457200" y="1219200"/>
            <a:ext cx="4038600" cy="4955203"/>
          </a:xfrm>
          <a:prstGeom prst="rect">
            <a:avLst/>
          </a:prstGeom>
          <a:noFill/>
          <a:ln w="57150">
            <a:solidFill>
              <a:srgbClr val="00B0F0"/>
            </a:solidFill>
          </a:ln>
        </p:spPr>
        <p:txBody>
          <a:bodyPr wrap="square" rtlCol="0">
            <a:spAutoFit/>
          </a:bodyPr>
          <a:lstStyle/>
          <a:p>
            <a:pPr algn="ctr"/>
            <a:r>
              <a:rPr lang="en-US" sz="2800" dirty="0">
                <a:solidFill>
                  <a:prstClr val="black"/>
                </a:solidFill>
                <a:latin typeface="Franklin Gothic Medium Cond" panose="020B0606030402020204" pitchFamily="34" charset="0"/>
              </a:rPr>
              <a:t>OBJECTIVE</a:t>
            </a:r>
          </a:p>
          <a:p>
            <a:endParaRPr lang="en-US" sz="2400" b="1" dirty="0">
              <a:solidFill>
                <a:prstClr val="black"/>
              </a:solidFill>
              <a:latin typeface="Cambria" panose="02040503050406030204" pitchFamily="18" charset="0"/>
            </a:endParaRPr>
          </a:p>
          <a:p>
            <a:r>
              <a:rPr lang="en-US" sz="2400" dirty="0">
                <a:solidFill>
                  <a:prstClr val="black"/>
                </a:solidFill>
                <a:latin typeface="Cambria" panose="02040503050406030204" pitchFamily="18" charset="0"/>
              </a:rPr>
              <a:t>SWBAT synthesize evidence to develop and support a compelling argument.</a:t>
            </a: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p:txBody>
      </p:sp>
      <p:sp>
        <p:nvSpPr>
          <p:cNvPr id="4" name="TextBox 3"/>
          <p:cNvSpPr txBox="1"/>
          <p:nvPr/>
        </p:nvSpPr>
        <p:spPr>
          <a:xfrm>
            <a:off x="4648200" y="1219200"/>
            <a:ext cx="4038600" cy="4955203"/>
          </a:xfrm>
          <a:prstGeom prst="rect">
            <a:avLst/>
          </a:prstGeom>
          <a:noFill/>
          <a:ln w="57150">
            <a:solidFill>
              <a:srgbClr val="FFC000"/>
            </a:solidFill>
          </a:ln>
        </p:spPr>
        <p:txBody>
          <a:bodyPr wrap="square" rtlCol="0">
            <a:spAutoFit/>
          </a:bodyPr>
          <a:lstStyle/>
          <a:p>
            <a:pPr algn="ctr"/>
            <a:r>
              <a:rPr lang="en-US" sz="2800" dirty="0">
                <a:solidFill>
                  <a:prstClr val="black"/>
                </a:solidFill>
                <a:latin typeface="Franklin Gothic Medium Cond" panose="020B0606030402020204" pitchFamily="34" charset="0"/>
              </a:rPr>
              <a:t>AGENDA</a:t>
            </a:r>
          </a:p>
          <a:p>
            <a:endParaRPr lang="en-US" sz="2400" b="1" dirty="0">
              <a:solidFill>
                <a:prstClr val="black"/>
              </a:solidFill>
              <a:latin typeface="Cambria" panose="02040503050406030204" pitchFamily="18" charset="0"/>
            </a:endParaRPr>
          </a:p>
          <a:p>
            <a:pPr marL="514350" indent="-514350">
              <a:buFont typeface="+mj-lt"/>
              <a:buAutoNum type="arabicPeriod"/>
            </a:pPr>
            <a:r>
              <a:rPr lang="en-US" sz="2400" dirty="0">
                <a:solidFill>
                  <a:prstClr val="black"/>
                </a:solidFill>
                <a:latin typeface="Cambria" panose="02040503050406030204" pitchFamily="18" charset="0"/>
              </a:rPr>
              <a:t>Using Effective Evidence</a:t>
            </a:r>
          </a:p>
          <a:p>
            <a:pPr marL="514350" indent="-514350">
              <a:buFont typeface="+mj-lt"/>
              <a:buAutoNum type="arabicPeriod"/>
            </a:pPr>
            <a:endParaRPr lang="en-US" sz="2400" dirty="0">
              <a:solidFill>
                <a:prstClr val="black"/>
              </a:solidFill>
              <a:latin typeface="Cambria" panose="02040503050406030204" pitchFamily="18" charset="0"/>
            </a:endParaRPr>
          </a:p>
          <a:p>
            <a:pPr marL="514350" indent="-514350">
              <a:buFont typeface="+mj-lt"/>
              <a:buAutoNum type="arabicPeriod"/>
            </a:pPr>
            <a:endParaRPr lang="en-US" sz="2400" dirty="0">
              <a:solidFill>
                <a:prstClr val="black"/>
              </a:solidFill>
              <a:latin typeface="Cambria" panose="02040503050406030204" pitchFamily="18" charset="0"/>
            </a:endParaRPr>
          </a:p>
          <a:p>
            <a:pPr marL="514350" indent="-514350">
              <a:buFont typeface="+mj-lt"/>
              <a:buAutoNum type="arabicPeriod"/>
            </a:pPr>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83235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38151" y="1601450"/>
            <a:ext cx="8534400" cy="1446550"/>
          </a:xfrm>
          <a:prstGeom prst="rect">
            <a:avLst/>
          </a:prstGeom>
          <a:noFill/>
        </p:spPr>
        <p:txBody>
          <a:bodyPr wrap="square" rtlCol="0">
            <a:spAutoFit/>
          </a:bodyPr>
          <a:lstStyle/>
          <a:p>
            <a:pPr algn="ctr"/>
            <a:r>
              <a:rPr lang="en-US" sz="4400" b="1" dirty="0">
                <a:solidFill>
                  <a:prstClr val="black"/>
                </a:solidFill>
                <a:latin typeface="Cambria" panose="02040503050406030204" pitchFamily="18" charset="0"/>
              </a:rPr>
              <a:t>Be your own “fastest runner.”</a:t>
            </a:r>
          </a:p>
          <a:p>
            <a:pPr algn="ctr"/>
            <a:endParaRPr lang="en-US" sz="4400" b="1" u="sng" dirty="0">
              <a:solidFill>
                <a:prstClr val="black"/>
              </a:solidFill>
              <a:latin typeface="Cambria" panose="02040503050406030204" pitchFamily="18" charset="0"/>
            </a:endParaRPr>
          </a:p>
        </p:txBody>
      </p:sp>
      <p:pic>
        <p:nvPicPr>
          <p:cNvPr id="4" name="Picture 3" descr="Image result for olympic rel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352800"/>
            <a:ext cx="4114800" cy="2819400"/>
          </a:xfrm>
          <a:prstGeom prst="rect">
            <a:avLst/>
          </a:prstGeom>
          <a:noFill/>
          <a:ln>
            <a:solidFill>
              <a:schemeClr val="tx1"/>
            </a:solidFill>
          </a:ln>
        </p:spPr>
      </p:pic>
      <p:pic>
        <p:nvPicPr>
          <p:cNvPr id="5" name="Picture 4" descr="Image result for olympic rela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6121" y="3352800"/>
            <a:ext cx="4059087" cy="2819400"/>
          </a:xfrm>
          <a:prstGeom prst="rect">
            <a:avLst/>
          </a:prstGeom>
          <a:noFill/>
          <a:ln>
            <a:solidFill>
              <a:schemeClr val="tx1"/>
            </a:solidFill>
          </a:ln>
        </p:spPr>
      </p:pic>
    </p:spTree>
    <p:extLst>
      <p:ext uri="{BB962C8B-B14F-4D97-AF65-F5344CB8AC3E}">
        <p14:creationId xmlns:p14="http://schemas.microsoft.com/office/powerpoint/2010/main" val="37774979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4 Calendar</a:t>
            </a:r>
          </a:p>
        </p:txBody>
      </p:sp>
    </p:spTree>
    <p:extLst>
      <p:ext uri="{BB962C8B-B14F-4D97-AF65-F5344CB8AC3E}">
        <p14:creationId xmlns:p14="http://schemas.microsoft.com/office/powerpoint/2010/main" val="62074020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EOC is…</a:t>
            </a:r>
          </a:p>
        </p:txBody>
      </p:sp>
      <p:sp>
        <p:nvSpPr>
          <p:cNvPr id="4" name="TextBox 3"/>
          <p:cNvSpPr txBox="1"/>
          <p:nvPr/>
        </p:nvSpPr>
        <p:spPr>
          <a:xfrm>
            <a:off x="457200" y="1905000"/>
            <a:ext cx="8382000" cy="3231654"/>
          </a:xfrm>
          <a:prstGeom prst="rect">
            <a:avLst/>
          </a:prstGeom>
          <a:noFill/>
        </p:spPr>
        <p:txBody>
          <a:bodyPr wrap="square" rtlCol="0">
            <a:spAutoFit/>
          </a:bodyPr>
          <a:lstStyle/>
          <a:p>
            <a:pPr algn="ctr"/>
            <a:r>
              <a:rPr lang="en-US" sz="13800" b="1" dirty="0">
                <a:solidFill>
                  <a:srgbClr val="FF0000"/>
                </a:solidFill>
                <a:latin typeface="Franklin Gothic Medium Cond" panose="020B0606030402020204" pitchFamily="34" charset="0"/>
              </a:rPr>
              <a:t>13</a:t>
            </a:r>
            <a:r>
              <a:rPr lang="en-US" sz="13800" b="1" dirty="0">
                <a:solidFill>
                  <a:prstClr val="black"/>
                </a:solidFill>
                <a:latin typeface="Franklin Gothic Medium Cond" panose="020B0606030402020204" pitchFamily="34" charset="0"/>
              </a:rPr>
              <a:t> </a:t>
            </a:r>
            <a:br>
              <a:rPr lang="en-US" sz="13800" b="1" dirty="0">
                <a:solidFill>
                  <a:prstClr val="black"/>
                </a:solidFill>
                <a:latin typeface="Franklin Gothic Medium Cond" panose="020B0606030402020204" pitchFamily="34" charset="0"/>
              </a:rPr>
            </a:br>
            <a:r>
              <a:rPr lang="en-US" sz="6600" b="1" dirty="0">
                <a:solidFill>
                  <a:prstClr val="black"/>
                </a:solidFill>
                <a:latin typeface="Franklin Gothic Medium Cond" panose="020B0606030402020204" pitchFamily="34" charset="0"/>
              </a:rPr>
              <a:t>days away!</a:t>
            </a:r>
          </a:p>
        </p:txBody>
      </p:sp>
    </p:spTree>
    <p:extLst>
      <p:ext uri="{BB962C8B-B14F-4D97-AF65-F5344CB8AC3E}">
        <p14:creationId xmlns:p14="http://schemas.microsoft.com/office/powerpoint/2010/main" val="372524708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pic>
        <p:nvPicPr>
          <p:cNvPr id="13314" name="Picture 2" descr="http://www.rackaid.com/wp-content/uploads/iStock_000008674333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52614"/>
            <a:ext cx="3305175" cy="3295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371600"/>
            <a:ext cx="5715000" cy="707886"/>
          </a:xfrm>
          <a:prstGeom prst="rect">
            <a:avLst/>
          </a:prstGeom>
          <a:noFill/>
        </p:spPr>
        <p:txBody>
          <a:bodyPr wrap="square" rtlCol="0">
            <a:spAutoFit/>
          </a:bodyPr>
          <a:lstStyle/>
          <a:p>
            <a:pPr marL="514350" indent="-514350">
              <a:buFont typeface="+mj-lt"/>
              <a:buAutoNum type="arabicPeriod"/>
            </a:pPr>
            <a:r>
              <a:rPr lang="en-US" sz="4000" dirty="0">
                <a:solidFill>
                  <a:prstClr val="black"/>
                </a:solidFill>
                <a:latin typeface="Franklin Gothic Medium Cond" panose="020B0606030402020204" pitchFamily="34" charset="0"/>
              </a:rPr>
              <a:t>Using Effective Evidence</a:t>
            </a:r>
          </a:p>
        </p:txBody>
      </p:sp>
      <p:sp>
        <p:nvSpPr>
          <p:cNvPr id="7" name="Rectangle 6"/>
          <p:cNvSpPr/>
          <p:nvPr/>
        </p:nvSpPr>
        <p:spPr>
          <a:xfrm>
            <a:off x="180975" y="1371600"/>
            <a:ext cx="8610600" cy="741443"/>
          </a:xfrm>
          <a:prstGeom prst="rect">
            <a:avLst/>
          </a:prstGeom>
          <a:solidFill>
            <a:srgbClr val="FFFF00">
              <a:alpha val="2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2691330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200" y="76200"/>
            <a:ext cx="8991600" cy="6629400"/>
          </a:xfrm>
          <a:prstGeom prst="rect">
            <a:avLst/>
          </a:prstGeom>
          <a:solidFill>
            <a:schemeClr val="accent5">
              <a:lumMod val="20000"/>
              <a:lumOff val="8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18744" y="2703576"/>
            <a:ext cx="752856" cy="838200"/>
          </a:xfrm>
          <a:solidFill>
            <a:schemeClr val="tx2">
              <a:lumMod val="50000"/>
            </a:schemeClr>
          </a:solidFill>
          <a:ln>
            <a:solidFill>
              <a:schemeClr val="tx1"/>
            </a:solidFill>
          </a:ln>
        </p:spPr>
        <p:txBody>
          <a:bodyPr/>
          <a:lstStyle/>
          <a:p>
            <a:r>
              <a:rPr lang="en-US" b="1" dirty="0">
                <a:solidFill>
                  <a:schemeClr val="bg1"/>
                </a:solidFill>
                <a:latin typeface="Iskoola Pota" panose="020B0502040204020203" pitchFamily="34" charset="0"/>
                <a:cs typeface="Iskoola Pota" panose="020B0502040204020203" pitchFamily="34" charset="0"/>
              </a:rPr>
              <a:t>S</a:t>
            </a:r>
          </a:p>
        </p:txBody>
      </p:sp>
      <p:sp>
        <p:nvSpPr>
          <p:cNvPr id="8" name="Title 1"/>
          <p:cNvSpPr txBox="1">
            <a:spLocks/>
          </p:cNvSpPr>
          <p:nvPr/>
        </p:nvSpPr>
        <p:spPr>
          <a:xfrm>
            <a:off x="609600" y="3694176"/>
            <a:ext cx="762000" cy="838200"/>
          </a:xfrm>
          <a:prstGeom prst="rect">
            <a:avLst/>
          </a:prstGeom>
          <a:solidFill>
            <a:schemeClr val="tx2">
              <a:lumMod val="50000"/>
            </a:schemeClr>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white"/>
                </a:solidFill>
                <a:latin typeface="Iskoola Pota" panose="020B0502040204020203" pitchFamily="34" charset="0"/>
                <a:cs typeface="Iskoola Pota" panose="020B0502040204020203" pitchFamily="34" charset="0"/>
              </a:rPr>
              <a:t>C</a:t>
            </a:r>
          </a:p>
        </p:txBody>
      </p:sp>
      <p:sp>
        <p:nvSpPr>
          <p:cNvPr id="9" name="Title 1"/>
          <p:cNvSpPr txBox="1">
            <a:spLocks/>
          </p:cNvSpPr>
          <p:nvPr/>
        </p:nvSpPr>
        <p:spPr>
          <a:xfrm>
            <a:off x="609600" y="4684776"/>
            <a:ext cx="762000" cy="838200"/>
          </a:xfrm>
          <a:prstGeom prst="rect">
            <a:avLst/>
          </a:prstGeom>
          <a:solidFill>
            <a:schemeClr val="tx2">
              <a:lumMod val="50000"/>
            </a:schemeClr>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white"/>
                </a:solidFill>
                <a:latin typeface="Iskoola Pota" panose="020B0502040204020203" pitchFamily="34" charset="0"/>
                <a:cs typeface="Iskoola Pota" panose="020B0502040204020203" pitchFamily="34" charset="0"/>
              </a:rPr>
              <a:t>A</a:t>
            </a:r>
          </a:p>
        </p:txBody>
      </p:sp>
      <p:sp>
        <p:nvSpPr>
          <p:cNvPr id="10" name="Title 1"/>
          <p:cNvSpPr txBox="1">
            <a:spLocks/>
          </p:cNvSpPr>
          <p:nvPr/>
        </p:nvSpPr>
        <p:spPr>
          <a:xfrm>
            <a:off x="609600" y="5676900"/>
            <a:ext cx="762000" cy="800100"/>
          </a:xfrm>
          <a:prstGeom prst="rect">
            <a:avLst/>
          </a:prstGeom>
          <a:solidFill>
            <a:schemeClr val="tx2">
              <a:lumMod val="50000"/>
            </a:schemeClr>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white"/>
                </a:solidFill>
                <a:latin typeface="Iskoola Pota" panose="020B0502040204020203" pitchFamily="34" charset="0"/>
                <a:cs typeface="Iskoola Pota" panose="020B0502040204020203" pitchFamily="34" charset="0"/>
              </a:rPr>
              <a:t>R</a:t>
            </a:r>
          </a:p>
        </p:txBody>
      </p:sp>
      <p:sp>
        <p:nvSpPr>
          <p:cNvPr id="11" name="Title 1"/>
          <p:cNvSpPr txBox="1">
            <a:spLocks/>
          </p:cNvSpPr>
          <p:nvPr/>
        </p:nvSpPr>
        <p:spPr>
          <a:xfrm>
            <a:off x="4809744" y="2476500"/>
            <a:ext cx="829056" cy="800100"/>
          </a:xfrm>
          <a:prstGeom prst="rect">
            <a:avLst/>
          </a:prstGeom>
          <a:solidFill>
            <a:srgbClr val="235591"/>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white"/>
                </a:solidFill>
                <a:latin typeface="Iskoola Pota" panose="020B0502040204020203" pitchFamily="34" charset="0"/>
                <a:cs typeface="Iskoola Pota" panose="020B0502040204020203" pitchFamily="34" charset="0"/>
              </a:rPr>
              <a:t>R</a:t>
            </a:r>
          </a:p>
        </p:txBody>
      </p:sp>
      <p:sp>
        <p:nvSpPr>
          <p:cNvPr id="12" name="Title 1"/>
          <p:cNvSpPr txBox="1">
            <a:spLocks/>
          </p:cNvSpPr>
          <p:nvPr/>
        </p:nvSpPr>
        <p:spPr>
          <a:xfrm>
            <a:off x="4800600" y="3352800"/>
            <a:ext cx="838200" cy="723900"/>
          </a:xfrm>
          <a:prstGeom prst="rect">
            <a:avLst/>
          </a:prstGeom>
          <a:solidFill>
            <a:srgbClr val="235591"/>
          </a:solidFill>
          <a:ln>
            <a:solidFill>
              <a:schemeClr val="tx1"/>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white"/>
                </a:solidFill>
                <a:latin typeface="Iskoola Pota" panose="020B0502040204020203" pitchFamily="34" charset="0"/>
                <a:cs typeface="Iskoola Pota" panose="020B0502040204020203" pitchFamily="34" charset="0"/>
              </a:rPr>
              <a:t>A</a:t>
            </a:r>
          </a:p>
        </p:txBody>
      </p:sp>
      <p:sp>
        <p:nvSpPr>
          <p:cNvPr id="13" name="Title 1"/>
          <p:cNvSpPr txBox="1">
            <a:spLocks/>
          </p:cNvSpPr>
          <p:nvPr/>
        </p:nvSpPr>
        <p:spPr>
          <a:xfrm>
            <a:off x="4800600" y="4152900"/>
            <a:ext cx="838200" cy="723900"/>
          </a:xfrm>
          <a:prstGeom prst="rect">
            <a:avLst/>
          </a:prstGeom>
          <a:solidFill>
            <a:srgbClr val="235591"/>
          </a:solidFill>
          <a:ln>
            <a:solidFill>
              <a:schemeClr val="tx1"/>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white"/>
                </a:solidFill>
                <a:latin typeface="Iskoola Pota" panose="020B0502040204020203" pitchFamily="34" charset="0"/>
                <a:cs typeface="Iskoola Pota" panose="020B0502040204020203" pitchFamily="34" charset="0"/>
              </a:rPr>
              <a:t>V</a:t>
            </a:r>
          </a:p>
        </p:txBody>
      </p:sp>
      <p:sp>
        <p:nvSpPr>
          <p:cNvPr id="14" name="Title 1"/>
          <p:cNvSpPr txBox="1">
            <a:spLocks/>
          </p:cNvSpPr>
          <p:nvPr/>
        </p:nvSpPr>
        <p:spPr>
          <a:xfrm>
            <a:off x="4800600" y="4953000"/>
            <a:ext cx="838200" cy="762000"/>
          </a:xfrm>
          <a:prstGeom prst="rect">
            <a:avLst/>
          </a:prstGeom>
          <a:solidFill>
            <a:srgbClr val="235591"/>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white"/>
                </a:solidFill>
                <a:latin typeface="Iskoola Pota" panose="020B0502040204020203" pitchFamily="34" charset="0"/>
                <a:cs typeface="Iskoola Pota" panose="020B0502040204020203" pitchFamily="34" charset="0"/>
              </a:rPr>
              <a:t>E</a:t>
            </a:r>
          </a:p>
        </p:txBody>
      </p:sp>
      <p:sp>
        <p:nvSpPr>
          <p:cNvPr id="15" name="Title 1"/>
          <p:cNvSpPr txBox="1">
            <a:spLocks/>
          </p:cNvSpPr>
          <p:nvPr/>
        </p:nvSpPr>
        <p:spPr>
          <a:xfrm>
            <a:off x="4800600" y="5791200"/>
            <a:ext cx="838200" cy="762000"/>
          </a:xfrm>
          <a:prstGeom prst="rect">
            <a:avLst/>
          </a:prstGeom>
          <a:solidFill>
            <a:srgbClr val="235591"/>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white"/>
                </a:solidFill>
                <a:latin typeface="Iskoola Pota" panose="020B0502040204020203" pitchFamily="34" charset="0"/>
                <a:cs typeface="Iskoola Pota" panose="020B0502040204020203" pitchFamily="34" charset="0"/>
              </a:rPr>
              <a:t>N</a:t>
            </a:r>
          </a:p>
        </p:txBody>
      </p:sp>
      <p:pic>
        <p:nvPicPr>
          <p:cNvPr id="1031" name="Picture 7" descr="http://www.terrapinn.com/conference/evidence-eu/Img/evidence-logo-trans-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183" y="976146"/>
            <a:ext cx="2362200" cy="1145310"/>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1410929" y="2740152"/>
            <a:ext cx="3124200" cy="725424"/>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prstClr val="black"/>
                </a:solidFill>
                <a:latin typeface="Iskoola Pota" panose="020B0502040204020203" pitchFamily="34" charset="0"/>
                <a:cs typeface="Iskoola Pota" panose="020B0502040204020203" pitchFamily="34" charset="0"/>
              </a:rPr>
              <a:t>ufficient</a:t>
            </a:r>
            <a:endParaRPr lang="en-US" sz="4000" b="1" dirty="0">
              <a:solidFill>
                <a:prstClr val="black"/>
              </a:solidFill>
              <a:latin typeface="Iskoola Pota" panose="020B0502040204020203" pitchFamily="34" charset="0"/>
              <a:cs typeface="Iskoola Pota" panose="020B0502040204020203" pitchFamily="34" charset="0"/>
            </a:endParaRPr>
          </a:p>
        </p:txBody>
      </p:sp>
      <p:sp>
        <p:nvSpPr>
          <p:cNvPr id="22" name="Title 1"/>
          <p:cNvSpPr txBox="1">
            <a:spLocks/>
          </p:cNvSpPr>
          <p:nvPr/>
        </p:nvSpPr>
        <p:spPr>
          <a:xfrm>
            <a:off x="1410929" y="3750564"/>
            <a:ext cx="3124200" cy="725424"/>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prstClr val="black"/>
                </a:solidFill>
                <a:latin typeface="Iskoola Pota" panose="020B0502040204020203" pitchFamily="34" charset="0"/>
                <a:cs typeface="Iskoola Pota" panose="020B0502040204020203" pitchFamily="34" charset="0"/>
              </a:rPr>
              <a:t>redible</a:t>
            </a:r>
            <a:endParaRPr lang="en-US" sz="4000" b="1" dirty="0">
              <a:solidFill>
                <a:prstClr val="black"/>
              </a:solidFill>
              <a:latin typeface="Iskoola Pota" panose="020B0502040204020203" pitchFamily="34" charset="0"/>
              <a:cs typeface="Iskoola Pota" panose="020B0502040204020203" pitchFamily="34" charset="0"/>
            </a:endParaRPr>
          </a:p>
        </p:txBody>
      </p:sp>
      <p:sp>
        <p:nvSpPr>
          <p:cNvPr id="23" name="Title 1"/>
          <p:cNvSpPr txBox="1">
            <a:spLocks/>
          </p:cNvSpPr>
          <p:nvPr/>
        </p:nvSpPr>
        <p:spPr>
          <a:xfrm>
            <a:off x="1447800" y="4684776"/>
            <a:ext cx="3124200" cy="725424"/>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prstClr val="black"/>
                </a:solidFill>
                <a:latin typeface="Iskoola Pota" panose="020B0502040204020203" pitchFamily="34" charset="0"/>
                <a:cs typeface="Iskoola Pota" panose="020B0502040204020203" pitchFamily="34" charset="0"/>
              </a:rPr>
              <a:t>ccurate</a:t>
            </a:r>
            <a:endParaRPr lang="en-US" sz="4000" b="1" dirty="0">
              <a:solidFill>
                <a:prstClr val="black"/>
              </a:solidFill>
              <a:latin typeface="Iskoola Pota" panose="020B0502040204020203" pitchFamily="34" charset="0"/>
              <a:cs typeface="Iskoola Pota" panose="020B0502040204020203" pitchFamily="34" charset="0"/>
            </a:endParaRPr>
          </a:p>
        </p:txBody>
      </p:sp>
      <p:sp>
        <p:nvSpPr>
          <p:cNvPr id="24" name="Title 1"/>
          <p:cNvSpPr txBox="1">
            <a:spLocks/>
          </p:cNvSpPr>
          <p:nvPr/>
        </p:nvSpPr>
        <p:spPr>
          <a:xfrm>
            <a:off x="1410929" y="5635752"/>
            <a:ext cx="3124200" cy="725424"/>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prstClr val="black"/>
                </a:solidFill>
                <a:latin typeface="Iskoola Pota" panose="020B0502040204020203" pitchFamily="34" charset="0"/>
                <a:cs typeface="Iskoola Pota" panose="020B0502040204020203" pitchFamily="34" charset="0"/>
              </a:rPr>
              <a:t>elevant</a:t>
            </a:r>
            <a:endParaRPr lang="en-US" sz="4000" b="1" dirty="0">
              <a:solidFill>
                <a:prstClr val="black"/>
              </a:solidFill>
              <a:latin typeface="Iskoola Pota" panose="020B0502040204020203" pitchFamily="34" charset="0"/>
              <a:cs typeface="Iskoola Pota" panose="020B0502040204020203" pitchFamily="34" charset="0"/>
            </a:endParaRPr>
          </a:p>
        </p:txBody>
      </p:sp>
      <p:sp>
        <p:nvSpPr>
          <p:cNvPr id="25" name="Title 1"/>
          <p:cNvSpPr txBox="1">
            <a:spLocks/>
          </p:cNvSpPr>
          <p:nvPr/>
        </p:nvSpPr>
        <p:spPr>
          <a:xfrm>
            <a:off x="5710084" y="2476500"/>
            <a:ext cx="2438400" cy="725424"/>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err="1">
                <a:solidFill>
                  <a:prstClr val="black"/>
                </a:solidFill>
                <a:latin typeface="Iskoola Pota" panose="020B0502040204020203" pitchFamily="34" charset="0"/>
                <a:cs typeface="Iskoola Pota" panose="020B0502040204020203" pitchFamily="34" charset="0"/>
              </a:rPr>
              <a:t>eputation</a:t>
            </a:r>
            <a:endParaRPr lang="en-US" sz="3600" b="1" dirty="0">
              <a:solidFill>
                <a:prstClr val="black"/>
              </a:solidFill>
              <a:latin typeface="Iskoola Pota" panose="020B0502040204020203" pitchFamily="34" charset="0"/>
              <a:cs typeface="Iskoola Pota" panose="020B0502040204020203" pitchFamily="34" charset="0"/>
            </a:endParaRPr>
          </a:p>
        </p:txBody>
      </p:sp>
      <p:sp>
        <p:nvSpPr>
          <p:cNvPr id="26" name="Title 1"/>
          <p:cNvSpPr txBox="1">
            <a:spLocks/>
          </p:cNvSpPr>
          <p:nvPr/>
        </p:nvSpPr>
        <p:spPr>
          <a:xfrm>
            <a:off x="5715000" y="3352800"/>
            <a:ext cx="3048000" cy="725424"/>
          </a:xfrm>
          <a:prstGeom prst="rect">
            <a:avLst/>
          </a:prstGeom>
          <a:no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prstClr val="black"/>
                </a:solidFill>
                <a:latin typeface="Iskoola Pota" panose="020B0502040204020203" pitchFamily="34" charset="0"/>
                <a:cs typeface="Iskoola Pota" panose="020B0502040204020203" pitchFamily="34" charset="0"/>
              </a:rPr>
              <a:t>bility</a:t>
            </a:r>
            <a:r>
              <a:rPr lang="en-US" b="1" dirty="0">
                <a:solidFill>
                  <a:prstClr val="black"/>
                </a:solidFill>
                <a:latin typeface="Iskoola Pota" panose="020B0502040204020203" pitchFamily="34" charset="0"/>
                <a:cs typeface="Iskoola Pota" panose="020B0502040204020203" pitchFamily="34" charset="0"/>
              </a:rPr>
              <a:t> to observe</a:t>
            </a:r>
          </a:p>
        </p:txBody>
      </p:sp>
      <p:sp>
        <p:nvSpPr>
          <p:cNvPr id="27" name="Title 1"/>
          <p:cNvSpPr txBox="1">
            <a:spLocks/>
          </p:cNvSpPr>
          <p:nvPr/>
        </p:nvSpPr>
        <p:spPr>
          <a:xfrm>
            <a:off x="5702710" y="4151376"/>
            <a:ext cx="3060290" cy="725424"/>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err="1">
                <a:solidFill>
                  <a:prstClr val="black"/>
                </a:solidFill>
                <a:latin typeface="Iskoola Pota" panose="020B0502040204020203" pitchFamily="34" charset="0"/>
                <a:cs typeface="Iskoola Pota" panose="020B0502040204020203" pitchFamily="34" charset="0"/>
              </a:rPr>
              <a:t>ested</a:t>
            </a:r>
            <a:r>
              <a:rPr lang="en-US" sz="3600" b="1" dirty="0">
                <a:solidFill>
                  <a:prstClr val="black"/>
                </a:solidFill>
                <a:latin typeface="Iskoola Pota" panose="020B0502040204020203" pitchFamily="34" charset="0"/>
                <a:cs typeface="Iskoola Pota" panose="020B0502040204020203" pitchFamily="34" charset="0"/>
              </a:rPr>
              <a:t> interest</a:t>
            </a:r>
          </a:p>
        </p:txBody>
      </p:sp>
      <p:sp>
        <p:nvSpPr>
          <p:cNvPr id="28" name="Title 1"/>
          <p:cNvSpPr txBox="1">
            <a:spLocks/>
          </p:cNvSpPr>
          <p:nvPr/>
        </p:nvSpPr>
        <p:spPr>
          <a:xfrm>
            <a:off x="5702710" y="4971288"/>
            <a:ext cx="2438400" cy="725424"/>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err="1">
                <a:solidFill>
                  <a:prstClr val="black"/>
                </a:solidFill>
                <a:latin typeface="Iskoola Pota" panose="020B0502040204020203" pitchFamily="34" charset="0"/>
                <a:cs typeface="Iskoola Pota" panose="020B0502040204020203" pitchFamily="34" charset="0"/>
              </a:rPr>
              <a:t>xpertise</a:t>
            </a:r>
            <a:endParaRPr lang="en-US" sz="3600" b="1" dirty="0">
              <a:solidFill>
                <a:prstClr val="black"/>
              </a:solidFill>
              <a:latin typeface="Iskoola Pota" panose="020B0502040204020203" pitchFamily="34" charset="0"/>
              <a:cs typeface="Iskoola Pota" panose="020B0502040204020203" pitchFamily="34" charset="0"/>
            </a:endParaRPr>
          </a:p>
        </p:txBody>
      </p:sp>
      <p:sp>
        <p:nvSpPr>
          <p:cNvPr id="29" name="Title 1"/>
          <p:cNvSpPr txBox="1">
            <a:spLocks/>
          </p:cNvSpPr>
          <p:nvPr/>
        </p:nvSpPr>
        <p:spPr>
          <a:xfrm>
            <a:off x="5710084" y="5827776"/>
            <a:ext cx="2438400" cy="725424"/>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err="1">
                <a:solidFill>
                  <a:prstClr val="black"/>
                </a:solidFill>
                <a:latin typeface="Iskoola Pota" panose="020B0502040204020203" pitchFamily="34" charset="0"/>
                <a:cs typeface="Iskoola Pota" panose="020B0502040204020203" pitchFamily="34" charset="0"/>
              </a:rPr>
              <a:t>eutrality</a:t>
            </a:r>
            <a:endParaRPr lang="en-US" sz="3600" b="1" dirty="0">
              <a:solidFill>
                <a:prstClr val="black"/>
              </a:solidFill>
              <a:latin typeface="Iskoola Pota" panose="020B0502040204020203" pitchFamily="34" charset="0"/>
              <a:cs typeface="Iskoola Pota" panose="020B0502040204020203" pitchFamily="34" charset="0"/>
            </a:endParaRPr>
          </a:p>
        </p:txBody>
      </p:sp>
      <p:pic>
        <p:nvPicPr>
          <p:cNvPr id="1033" name="Picture 9" descr="https://sauj4.files.wordpress.com/2013/12/strong-woman.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57" l="3091" r="94727"/>
                    </a14:imgEffect>
                  </a14:imgLayer>
                </a14:imgProps>
              </a:ext>
              <a:ext uri="{28A0092B-C50C-407E-A947-70E740481C1C}">
                <a14:useLocalDpi xmlns:a14="http://schemas.microsoft.com/office/drawing/2010/main" val="0"/>
              </a:ext>
            </a:extLst>
          </a:blip>
          <a:srcRect/>
          <a:stretch>
            <a:fillRect/>
          </a:stretch>
        </p:blipFill>
        <p:spPr bwMode="auto">
          <a:xfrm>
            <a:off x="-435427" y="180110"/>
            <a:ext cx="3788227" cy="2410690"/>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1"/>
          <p:cNvSpPr txBox="1">
            <a:spLocks/>
          </p:cNvSpPr>
          <p:nvPr/>
        </p:nvSpPr>
        <p:spPr>
          <a:xfrm>
            <a:off x="3874678" y="457200"/>
            <a:ext cx="3733800" cy="725424"/>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a:ln>
                  <a:solidFill>
                    <a:prstClr val="black"/>
                  </a:solidFill>
                </a:ln>
                <a:solidFill>
                  <a:prstClr val="white"/>
                </a:solidFill>
                <a:latin typeface="Impact" panose="020B0806030902050204" pitchFamily="34" charset="0"/>
              </a:rPr>
              <a:t>STRONG</a:t>
            </a:r>
          </a:p>
        </p:txBody>
      </p:sp>
      <p:cxnSp>
        <p:nvCxnSpPr>
          <p:cNvPr id="4" name="Straight Arrow Connector 3"/>
          <p:cNvCxnSpPr/>
          <p:nvPr/>
        </p:nvCxnSpPr>
        <p:spPr>
          <a:xfrm flipV="1">
            <a:off x="3276600" y="2876550"/>
            <a:ext cx="1524000" cy="120015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276600" y="3715512"/>
            <a:ext cx="1524000" cy="3611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76600" y="4076700"/>
            <a:ext cx="1524000" cy="4373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4" idx="1"/>
          </p:cNvCxnSpPr>
          <p:nvPr/>
        </p:nvCxnSpPr>
        <p:spPr>
          <a:xfrm>
            <a:off x="3276600" y="4076700"/>
            <a:ext cx="1524000" cy="125730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76600" y="4076700"/>
            <a:ext cx="1524000" cy="21137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Image result for sourc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0528" y="1415103"/>
            <a:ext cx="2592173" cy="718497"/>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1"/>
          <p:cNvSpPr txBox="1">
            <a:spLocks/>
          </p:cNvSpPr>
          <p:nvPr/>
        </p:nvSpPr>
        <p:spPr>
          <a:xfrm>
            <a:off x="5258234" y="1396032"/>
            <a:ext cx="913966" cy="725424"/>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n>
                  <a:solidFill>
                    <a:prstClr val="black"/>
                  </a:solidFill>
                </a:ln>
                <a:solidFill>
                  <a:prstClr val="white"/>
                </a:solidFill>
                <a:latin typeface="Impact" panose="020B0806030902050204" pitchFamily="34" charset="0"/>
              </a:rPr>
              <a:t>&amp;</a:t>
            </a:r>
          </a:p>
        </p:txBody>
      </p:sp>
    </p:spTree>
    <p:extLst>
      <p:ext uri="{BB962C8B-B14F-4D97-AF65-F5344CB8AC3E}">
        <p14:creationId xmlns:p14="http://schemas.microsoft.com/office/powerpoint/2010/main" val="159751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14401" y="1813447"/>
            <a:ext cx="3188994" cy="18199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20"/>
          <p:cNvSpPr txBox="1"/>
          <p:nvPr/>
        </p:nvSpPr>
        <p:spPr>
          <a:xfrm>
            <a:off x="0" y="152400"/>
            <a:ext cx="9144000" cy="830997"/>
          </a:xfrm>
          <a:prstGeom prst="rect">
            <a:avLst/>
          </a:prstGeom>
          <a:noFill/>
        </p:spPr>
        <p:txBody>
          <a:bodyPr wrap="square" rtlCol="0">
            <a:spAutoFit/>
          </a:bodyPr>
          <a:lstStyle/>
          <a:p>
            <a:pPr algn="ctr"/>
            <a:r>
              <a:rPr lang="en-US" sz="4800" b="1" dirty="0">
                <a:solidFill>
                  <a:prstClr val="black"/>
                </a:solidFill>
                <a:latin typeface="Perpetua Titling MT" panose="02020502060505020804" pitchFamily="18" charset="0"/>
              </a:rPr>
              <a:t>Evidence Types</a:t>
            </a:r>
          </a:p>
        </p:txBody>
      </p:sp>
      <p:sp>
        <p:nvSpPr>
          <p:cNvPr id="6" name="TextBox 5"/>
          <p:cNvSpPr txBox="1"/>
          <p:nvPr/>
        </p:nvSpPr>
        <p:spPr>
          <a:xfrm rot="21041074">
            <a:off x="3885971" y="1185482"/>
            <a:ext cx="3476039" cy="646331"/>
          </a:xfrm>
          <a:prstGeom prst="rect">
            <a:avLst/>
          </a:prstGeom>
          <a:noFill/>
        </p:spPr>
        <p:txBody>
          <a:bodyPr wrap="square" rtlCol="0">
            <a:spAutoFit/>
          </a:bodyPr>
          <a:lstStyle/>
          <a:p>
            <a:pPr algn="ctr"/>
            <a:r>
              <a:rPr lang="en-US" sz="3600" b="1" dirty="0">
                <a:solidFill>
                  <a:prstClr val="black"/>
                </a:solidFill>
                <a:latin typeface="AbcCursive" panose="00000400000000000000" pitchFamily="2" charset="0"/>
              </a:rPr>
              <a:t>Statistical</a:t>
            </a:r>
          </a:p>
        </p:txBody>
      </p:sp>
      <p:sp>
        <p:nvSpPr>
          <p:cNvPr id="7" name="TextBox 6"/>
          <p:cNvSpPr txBox="1"/>
          <p:nvPr/>
        </p:nvSpPr>
        <p:spPr>
          <a:xfrm rot="21041074">
            <a:off x="380770" y="4153188"/>
            <a:ext cx="3476039" cy="646331"/>
          </a:xfrm>
          <a:prstGeom prst="rect">
            <a:avLst/>
          </a:prstGeom>
          <a:noFill/>
        </p:spPr>
        <p:txBody>
          <a:bodyPr wrap="square" rtlCol="0">
            <a:spAutoFit/>
          </a:bodyPr>
          <a:lstStyle/>
          <a:p>
            <a:r>
              <a:rPr lang="en-US" sz="3600" b="1" dirty="0">
                <a:solidFill>
                  <a:prstClr val="black"/>
                </a:solidFill>
                <a:latin typeface="AbcCursive" panose="00000400000000000000" pitchFamily="2" charset="0"/>
              </a:rPr>
              <a:t>Scholarly</a:t>
            </a:r>
          </a:p>
        </p:txBody>
      </p:sp>
      <p:sp>
        <p:nvSpPr>
          <p:cNvPr id="20" name="Rectangle 19"/>
          <p:cNvSpPr/>
          <p:nvPr/>
        </p:nvSpPr>
        <p:spPr>
          <a:xfrm>
            <a:off x="0" y="0"/>
            <a:ext cx="9144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 name="Straight Connector 2"/>
          <p:cNvCxnSpPr/>
          <p:nvPr/>
        </p:nvCxnSpPr>
        <p:spPr>
          <a:xfrm>
            <a:off x="152400" y="533400"/>
            <a:ext cx="152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2400" y="609600"/>
            <a:ext cx="152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467600" y="533400"/>
            <a:ext cx="152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67600" y="609600"/>
            <a:ext cx="152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21041074">
            <a:off x="-2255" y="1196716"/>
            <a:ext cx="3027906" cy="646331"/>
          </a:xfrm>
          <a:prstGeom prst="rect">
            <a:avLst/>
          </a:prstGeom>
          <a:noFill/>
        </p:spPr>
        <p:txBody>
          <a:bodyPr wrap="square" rtlCol="0">
            <a:spAutoFit/>
          </a:bodyPr>
          <a:lstStyle/>
          <a:p>
            <a:pPr algn="ctr"/>
            <a:r>
              <a:rPr lang="en-US" sz="3600" b="1" dirty="0">
                <a:solidFill>
                  <a:prstClr val="black"/>
                </a:solidFill>
                <a:latin typeface="AbcCursive" panose="00000400000000000000" pitchFamily="2" charset="0"/>
              </a:rPr>
              <a:t>Anecdotal</a:t>
            </a:r>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13447"/>
            <a:ext cx="3196533" cy="18441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46133"/>
          <a:stretch/>
        </p:blipFill>
        <p:spPr bwMode="auto">
          <a:xfrm>
            <a:off x="889102" y="4953000"/>
            <a:ext cx="3214293" cy="17128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descr="Image result for professor interview cn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4872120"/>
            <a:ext cx="3218795" cy="180896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041074">
            <a:off x="4114571" y="4153188"/>
            <a:ext cx="3476039" cy="646331"/>
          </a:xfrm>
          <a:prstGeom prst="rect">
            <a:avLst/>
          </a:prstGeom>
          <a:noFill/>
        </p:spPr>
        <p:txBody>
          <a:bodyPr wrap="square" rtlCol="0">
            <a:spAutoFit/>
          </a:bodyPr>
          <a:lstStyle/>
          <a:p>
            <a:pPr algn="ctr"/>
            <a:r>
              <a:rPr lang="en-US" sz="3600" b="1" dirty="0">
                <a:solidFill>
                  <a:prstClr val="black"/>
                </a:solidFill>
                <a:latin typeface="AbcCursive" panose="00000400000000000000" pitchFamily="2" charset="0"/>
              </a:rPr>
              <a:t>Authorities</a:t>
            </a:r>
          </a:p>
        </p:txBody>
      </p:sp>
      <p:sp>
        <p:nvSpPr>
          <p:cNvPr id="4" name="TextBox 3"/>
          <p:cNvSpPr txBox="1"/>
          <p:nvPr/>
        </p:nvSpPr>
        <p:spPr>
          <a:xfrm>
            <a:off x="2209800" y="1447800"/>
            <a:ext cx="2251399" cy="400110"/>
          </a:xfrm>
          <a:prstGeom prst="rect">
            <a:avLst/>
          </a:prstGeom>
          <a:noFill/>
        </p:spPr>
        <p:txBody>
          <a:bodyPr wrap="square" rtlCol="0">
            <a:spAutoFit/>
          </a:bodyPr>
          <a:lstStyle/>
          <a:p>
            <a:r>
              <a:rPr lang="en-US" sz="2000" dirty="0">
                <a:solidFill>
                  <a:srgbClr val="0070C0"/>
                </a:solidFill>
                <a:latin typeface="Franklin Gothic Medium Cond" panose="020B0606030402020204" pitchFamily="34" charset="0"/>
              </a:rPr>
              <a:t>a personal account</a:t>
            </a:r>
          </a:p>
        </p:txBody>
      </p:sp>
      <p:sp>
        <p:nvSpPr>
          <p:cNvPr id="28" name="TextBox 27"/>
          <p:cNvSpPr txBox="1"/>
          <p:nvPr/>
        </p:nvSpPr>
        <p:spPr>
          <a:xfrm>
            <a:off x="6934200" y="1444115"/>
            <a:ext cx="1946599" cy="400110"/>
          </a:xfrm>
          <a:prstGeom prst="rect">
            <a:avLst/>
          </a:prstGeom>
          <a:noFill/>
        </p:spPr>
        <p:txBody>
          <a:bodyPr wrap="square" rtlCol="0">
            <a:spAutoFit/>
          </a:bodyPr>
          <a:lstStyle/>
          <a:p>
            <a:r>
              <a:rPr lang="en-US" sz="2000" dirty="0">
                <a:solidFill>
                  <a:srgbClr val="0070C0"/>
                </a:solidFill>
                <a:latin typeface="Franklin Gothic Medium Cond" panose="020B0606030402020204" pitchFamily="34" charset="0"/>
              </a:rPr>
              <a:t>numerical data</a:t>
            </a:r>
          </a:p>
        </p:txBody>
      </p:sp>
      <p:sp>
        <p:nvSpPr>
          <p:cNvPr id="29" name="TextBox 28"/>
          <p:cNvSpPr txBox="1"/>
          <p:nvPr/>
        </p:nvSpPr>
        <p:spPr>
          <a:xfrm>
            <a:off x="1371600" y="4343400"/>
            <a:ext cx="2842647" cy="646331"/>
          </a:xfrm>
          <a:prstGeom prst="rect">
            <a:avLst/>
          </a:prstGeom>
          <a:noFill/>
        </p:spPr>
        <p:txBody>
          <a:bodyPr wrap="square" rtlCol="0">
            <a:spAutoFit/>
          </a:bodyPr>
          <a:lstStyle/>
          <a:p>
            <a:pPr algn="r"/>
            <a:r>
              <a:rPr lang="en-US" dirty="0">
                <a:solidFill>
                  <a:srgbClr val="0070C0"/>
                </a:solidFill>
                <a:latin typeface="Franklin Gothic Medium Cond" panose="020B0606030402020204" pitchFamily="34" charset="0"/>
              </a:rPr>
              <a:t>peer-reviewed &amp; </a:t>
            </a:r>
            <a:br>
              <a:rPr lang="en-US" dirty="0">
                <a:solidFill>
                  <a:srgbClr val="0070C0"/>
                </a:solidFill>
                <a:latin typeface="Franklin Gothic Medium Cond" panose="020B0606030402020204" pitchFamily="34" charset="0"/>
              </a:rPr>
            </a:br>
            <a:r>
              <a:rPr lang="en-US" dirty="0">
                <a:solidFill>
                  <a:srgbClr val="0070C0"/>
                </a:solidFill>
                <a:latin typeface="Franklin Gothic Medium Cond" panose="020B0606030402020204" pitchFamily="34" charset="0"/>
              </a:rPr>
              <a:t>published by experts in the field</a:t>
            </a:r>
          </a:p>
        </p:txBody>
      </p:sp>
      <p:sp>
        <p:nvSpPr>
          <p:cNvPr id="30" name="TextBox 29"/>
          <p:cNvSpPr txBox="1"/>
          <p:nvPr/>
        </p:nvSpPr>
        <p:spPr>
          <a:xfrm>
            <a:off x="5334000" y="4495800"/>
            <a:ext cx="3241999" cy="400110"/>
          </a:xfrm>
          <a:prstGeom prst="rect">
            <a:avLst/>
          </a:prstGeom>
          <a:noFill/>
        </p:spPr>
        <p:txBody>
          <a:bodyPr wrap="square" rtlCol="0">
            <a:spAutoFit/>
          </a:bodyPr>
          <a:lstStyle/>
          <a:p>
            <a:pPr algn="r"/>
            <a:r>
              <a:rPr lang="en-US" sz="2000" dirty="0">
                <a:solidFill>
                  <a:srgbClr val="0070C0"/>
                </a:solidFill>
                <a:latin typeface="Franklin Gothic Medium Cond" panose="020B0606030402020204" pitchFamily="34" charset="0"/>
              </a:rPr>
              <a:t>experts in the field</a:t>
            </a:r>
          </a:p>
        </p:txBody>
      </p:sp>
    </p:spTree>
    <p:extLst>
      <p:ext uri="{BB962C8B-B14F-4D97-AF65-F5344CB8AC3E}">
        <p14:creationId xmlns:p14="http://schemas.microsoft.com/office/powerpoint/2010/main" val="213705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3263</TotalTime>
  <Words>372</Words>
  <Application>Microsoft Macintosh PowerPoint</Application>
  <PresentationFormat>On-screen Show (4:3)</PresentationFormat>
  <Paragraphs>76</Paragraphs>
  <Slides>14</Slides>
  <Notes>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14</vt:i4>
      </vt:variant>
    </vt:vector>
  </HeadingPairs>
  <TitlesOfParts>
    <vt:vector size="29" baseType="lpstr">
      <vt:lpstr>AbcCursive</vt:lpstr>
      <vt:lpstr>Arial</vt:lpstr>
      <vt:lpstr>Bookman Old Style</vt:lpstr>
      <vt:lpstr>Calibri</vt:lpstr>
      <vt:lpstr>Cambria</vt:lpstr>
      <vt:lpstr>Franklin Gothic Medium Cond</vt:lpstr>
      <vt:lpstr>Gill Sans MT</vt:lpstr>
      <vt:lpstr>Impact</vt:lpstr>
      <vt:lpstr>Iskoola Pota</vt:lpstr>
      <vt:lpstr>Perpetua Titling MT</vt:lpstr>
      <vt:lpstr>Wingdings</vt:lpstr>
      <vt:lpstr>Wingdings 3</vt:lpstr>
      <vt:lpstr>Origin</vt:lpstr>
      <vt:lpstr>Office Theme</vt:lpstr>
      <vt:lpstr>1_Office Theme</vt:lpstr>
      <vt:lpstr>PowerPoint Presentation</vt:lpstr>
      <vt:lpstr>News Discussion</vt:lpstr>
      <vt:lpstr>“We must run while others walk.”</vt:lpstr>
      <vt:lpstr>PowerPoint Presentation</vt:lpstr>
      <vt:lpstr>Unit 4 Calendar</vt:lpstr>
      <vt:lpstr>The EOC is…</vt:lpstr>
      <vt:lpstr>Agenda</vt:lpstr>
      <vt:lpstr>S</vt:lpstr>
      <vt:lpstr>PowerPoint Presentation</vt:lpstr>
      <vt:lpstr>Find supporting evidence!</vt:lpstr>
      <vt:lpstr>Find supporting evidence!</vt:lpstr>
      <vt:lpstr>Writing with Evidence</vt:lpstr>
      <vt:lpstr>Find supporting evidence!</vt:lpstr>
      <vt:lpstr>Endnotes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Begin your Do Now silently.</dc:title>
  <dc:creator>Erica Lim</dc:creator>
  <cp:lastModifiedBy>Leah Reinert</cp:lastModifiedBy>
  <cp:revision>147</cp:revision>
  <dcterms:created xsi:type="dcterms:W3CDTF">2014-08-11T23:49:27Z</dcterms:created>
  <dcterms:modified xsi:type="dcterms:W3CDTF">2020-09-21T00:10:38Z</dcterms:modified>
</cp:coreProperties>
</file>