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9" r:id="rId2"/>
    <p:sldId id="271" r:id="rId3"/>
    <p:sldId id="257" r:id="rId4"/>
    <p:sldId id="258" r:id="rId5"/>
    <p:sldId id="272" r:id="rId6"/>
    <p:sldId id="266" r:id="rId7"/>
    <p:sldId id="275" r:id="rId8"/>
    <p:sldId id="276" r:id="rId9"/>
    <p:sldId id="277" r:id="rId10"/>
    <p:sldId id="278" r:id="rId11"/>
    <p:sldId id="27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2190" autoAdjust="0"/>
  </p:normalViewPr>
  <p:slideViewPr>
    <p:cSldViewPr>
      <p:cViewPr varScale="1">
        <p:scale>
          <a:sx n="85" d="100"/>
          <a:sy n="85" d="100"/>
        </p:scale>
        <p:origin x="18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D9239A-86A1-4BF0-91EB-5ED1F63D34B3}" type="datetimeFigureOut">
              <a:rPr lang="en-US" smtClean="0"/>
              <a:t>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94440F-1EFE-4B39-B623-C15173927D07}" type="slidenum">
              <a:rPr lang="en-US" smtClean="0"/>
              <a:t>‹#›</a:t>
            </a:fld>
            <a:endParaRPr lang="en-US"/>
          </a:p>
        </p:txBody>
      </p:sp>
    </p:spTree>
    <p:extLst>
      <p:ext uri="{BB962C8B-B14F-4D97-AF65-F5344CB8AC3E}">
        <p14:creationId xmlns:p14="http://schemas.microsoft.com/office/powerpoint/2010/main" val="284597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7077D41B-DB4C-4B8A-B11D-BF5D1AB194C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3766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5321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349598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349598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24113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1B1A13-508F-409A-9E23-54410920837A}" type="datetimeFigureOut">
              <a:rPr lang="en-US" smtClean="0">
                <a:solidFill>
                  <a:srgbClr val="464653"/>
                </a:solidFill>
              </a:rPr>
              <a:pPr/>
              <a:t>9/20/20</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318099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1248795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0000657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7731081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1B1A13-508F-409A-9E23-54410920837A}" type="datetimeFigureOut">
              <a:rPr lang="en-US" smtClean="0">
                <a:solidFill>
                  <a:srgbClr val="DDE9EC"/>
                </a:solidFill>
              </a:rPr>
              <a:pPr/>
              <a:t>9/20/20</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69504004"/>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7686297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25232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5167187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58975633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0361039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DDE9EC"/>
                </a:solidFill>
              </a:rPr>
              <a:pPr/>
              <a:t>9/20/20</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6845502"/>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1B1A13-508F-409A-9E23-54410920837A}" type="datetimeFigureOut">
              <a:rPr lang="en-US" smtClean="0">
                <a:solidFill>
                  <a:srgbClr val="464653"/>
                </a:solidFill>
              </a:rPr>
              <a:pPr/>
              <a:t>9/20/20</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E61F501-4E7D-41EC-9AF4-F525E7E4B404}"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5970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6000" kern="1200">
          <a:solidFill>
            <a:schemeClr val="tx2"/>
          </a:solidFill>
          <a:latin typeface="Franklin Gothic Medium Cond"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2.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hyperlink" Target="https://creativecommons.org/licenses/by/4.0/" TargetMode="Externa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88782"/>
            <a:ext cx="5833227" cy="78483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500" dirty="0">
                <a:solidFill>
                  <a:prstClr val="white"/>
                </a:solidFill>
                <a:latin typeface="Impact" pitchFamily="34" charset="0"/>
              </a:rPr>
              <a:t>FIRST FIVE ARE </a:t>
            </a:r>
            <a:r>
              <a:rPr lang="en-US" sz="4500" u="sng" dirty="0">
                <a:solidFill>
                  <a:prstClr val="white"/>
                </a:solidFill>
                <a:latin typeface="Impact" pitchFamily="34" charset="0"/>
              </a:rPr>
              <a:t>SACRED</a:t>
            </a:r>
            <a:r>
              <a:rPr lang="en-US" sz="4500" dirty="0">
                <a:solidFill>
                  <a:prstClr val="white"/>
                </a:solidFill>
                <a:latin typeface="Impact" pitchFamily="34" charset="0"/>
              </a:rPr>
              <a:t>.</a:t>
            </a:r>
          </a:p>
        </p:txBody>
      </p:sp>
      <p:sp>
        <p:nvSpPr>
          <p:cNvPr id="2" name="TextBox 1"/>
          <p:cNvSpPr txBox="1"/>
          <p:nvPr/>
        </p:nvSpPr>
        <p:spPr>
          <a:xfrm>
            <a:off x="438151" y="2133600"/>
            <a:ext cx="8534400" cy="584775"/>
          </a:xfrm>
          <a:prstGeom prst="rect">
            <a:avLst/>
          </a:prstGeom>
          <a:noFill/>
        </p:spPr>
        <p:txBody>
          <a:bodyPr wrap="square" rtlCol="0">
            <a:spAutoFit/>
          </a:bodyPr>
          <a:lstStyle/>
          <a:p>
            <a:pPr algn="ctr"/>
            <a:r>
              <a:rPr lang="en-US" sz="3200" dirty="0">
                <a:solidFill>
                  <a:prstClr val="black"/>
                </a:solidFill>
                <a:latin typeface="Cambria" panose="02040503050406030204" pitchFamily="18" charset="0"/>
              </a:rPr>
              <a:t>Complete your Do Now in </a:t>
            </a:r>
            <a:r>
              <a:rPr lang="en-US" sz="3200" u="sng" dirty="0">
                <a:solidFill>
                  <a:prstClr val="black"/>
                </a:solidFill>
                <a:latin typeface="Cambria" panose="02040503050406030204" pitchFamily="18" charset="0"/>
              </a:rPr>
              <a:t>4 minutes</a:t>
            </a:r>
            <a:r>
              <a:rPr lang="en-US" sz="3200" dirty="0">
                <a:solidFill>
                  <a:prstClr val="black"/>
                </a:solidFill>
                <a:latin typeface="Cambria" panose="02040503050406030204" pitchFamily="18" charset="0"/>
              </a:rPr>
              <a:t>.</a:t>
            </a:r>
          </a:p>
        </p:txBody>
      </p:sp>
      <p:pic>
        <p:nvPicPr>
          <p:cNvPr id="5" name="Picture 4" descr="A picture containing drawing&#10;&#10;Description automatically generated">
            <a:extLst>
              <a:ext uri="{FF2B5EF4-FFF2-40B4-BE49-F238E27FC236}">
                <a16:creationId xmlns:a16="http://schemas.microsoft.com/office/drawing/2014/main" id="{B0A678A8-2B03-B64B-83D1-4EA4F04ACBDC}"/>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26931" y="1337687"/>
            <a:ext cx="1504950" cy="353695"/>
          </a:xfrm>
          <a:prstGeom prst="rect">
            <a:avLst/>
          </a:prstGeom>
        </p:spPr>
      </p:pic>
      <p:sp>
        <p:nvSpPr>
          <p:cNvPr id="6" name="Rectangle 5">
            <a:extLst>
              <a:ext uri="{FF2B5EF4-FFF2-40B4-BE49-F238E27FC236}">
                <a16:creationId xmlns:a16="http://schemas.microsoft.com/office/drawing/2014/main" id="{14B0F3B7-6566-564D-AE52-51582A4AE410}"/>
              </a:ext>
            </a:extLst>
          </p:cNvPr>
          <p:cNvSpPr/>
          <p:nvPr/>
        </p:nvSpPr>
        <p:spPr>
          <a:xfrm>
            <a:off x="526931" y="6145998"/>
            <a:ext cx="8166337" cy="523220"/>
          </a:xfrm>
          <a:prstGeom prst="rect">
            <a:avLst/>
          </a:prstGeom>
        </p:spPr>
        <p:txBody>
          <a:bodyPr wrap="square">
            <a:spAutoFit/>
          </a:bodyPr>
          <a:lstStyle/>
          <a:p>
            <a:r>
              <a:rPr lang="en-US" sz="1400" dirty="0"/>
              <a:t>Copyright: Uncommon Schools. Unless otherwise noted, all of the content in this resource is licensed under a </a:t>
            </a:r>
            <a:r>
              <a:rPr lang="en-US" sz="1400" dirty="0">
                <a:hlinkClick r:id="rId6"/>
              </a:rPr>
              <a:t> Creative Commons Attribution International 4.0</a:t>
            </a:r>
            <a:r>
              <a:rPr lang="en-US" sz="1400" dirty="0"/>
              <a:t> (CC BY-NC-SA) license. </a:t>
            </a:r>
          </a:p>
        </p:txBody>
      </p:sp>
    </p:spTree>
    <p:controls>
      <mc:AlternateContent xmlns:mc="http://schemas.openxmlformats.org/markup-compatibility/2006">
        <mc:Choice xmlns:v="urn:schemas-microsoft-com:vml" Requires="v">
          <p:control spid="46088" r:id="rId2" imgW="4800610" imgH="2317705"/>
        </mc:Choice>
        <mc:Fallback>
          <p:control r:id="rId2" imgW="4800610" imgH="2317705">
            <p:pic>
              <p:nvPicPr>
                <p:cNvPr id="3" name="ShockwaveFlash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4191000"/>
                  <a:ext cx="3429000" cy="1752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32779661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Brainstorm</a:t>
            </a:r>
          </a:p>
        </p:txBody>
      </p:sp>
      <p:sp>
        <p:nvSpPr>
          <p:cNvPr id="3" name="TextBox 2"/>
          <p:cNvSpPr txBox="1"/>
          <p:nvPr/>
        </p:nvSpPr>
        <p:spPr>
          <a:xfrm>
            <a:off x="325813" y="1752600"/>
            <a:ext cx="8534400" cy="3785652"/>
          </a:xfrm>
          <a:prstGeom prst="rect">
            <a:avLst/>
          </a:prstGeom>
          <a:noFill/>
        </p:spPr>
        <p:txBody>
          <a:bodyPr wrap="square" rtlCol="0">
            <a:spAutoFit/>
          </a:bodyPr>
          <a:lstStyle/>
          <a:p>
            <a:pPr algn="ctr"/>
            <a:r>
              <a:rPr lang="en-US" sz="4000" b="1" dirty="0">
                <a:solidFill>
                  <a:prstClr val="black"/>
                </a:solidFill>
                <a:latin typeface="Cambria" panose="02040503050406030204" pitchFamily="18" charset="0"/>
              </a:rPr>
              <a:t>Parents should not perpetuate myths like the tooth fairy and Santa Claus because they serve little purpose besides deluding children into false hopes that the world is full of goodness.</a:t>
            </a:r>
          </a:p>
        </p:txBody>
      </p:sp>
    </p:spTree>
    <p:extLst>
      <p:ext uri="{BB962C8B-B14F-4D97-AF65-F5344CB8AC3E}">
        <p14:creationId xmlns:p14="http://schemas.microsoft.com/office/powerpoint/2010/main" val="15758115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6349E-655D-E448-87E0-682810A8B7CD}"/>
              </a:ext>
            </a:extLst>
          </p:cNvPr>
          <p:cNvSpPr>
            <a:spLocks noGrp="1"/>
          </p:cNvSpPr>
          <p:nvPr>
            <p:ph type="title"/>
          </p:nvPr>
        </p:nvSpPr>
        <p:spPr/>
        <p:txBody>
          <a:bodyPr/>
          <a:lstStyle/>
          <a:p>
            <a:r>
              <a:rPr lang="en-US" dirty="0"/>
              <a:t>Endnote</a:t>
            </a:r>
          </a:p>
        </p:txBody>
      </p:sp>
      <p:sp>
        <p:nvSpPr>
          <p:cNvPr id="3" name="TextBox 2">
            <a:extLst>
              <a:ext uri="{FF2B5EF4-FFF2-40B4-BE49-F238E27FC236}">
                <a16:creationId xmlns:a16="http://schemas.microsoft.com/office/drawing/2014/main" id="{84BF0BB7-14E2-584F-8C32-033B426E1AC4}"/>
              </a:ext>
            </a:extLst>
          </p:cNvPr>
          <p:cNvSpPr txBox="1"/>
          <p:nvPr/>
        </p:nvSpPr>
        <p:spPr>
          <a:xfrm>
            <a:off x="457200" y="1674674"/>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p:txBody>
      </p:sp>
    </p:spTree>
    <p:extLst>
      <p:ext uri="{BB962C8B-B14F-4D97-AF65-F5344CB8AC3E}">
        <p14:creationId xmlns:p14="http://schemas.microsoft.com/office/powerpoint/2010/main" val="57019707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438151" y="1601450"/>
            <a:ext cx="8534400" cy="1446550"/>
          </a:xfrm>
          <a:prstGeom prst="rect">
            <a:avLst/>
          </a:prstGeom>
          <a:noFill/>
        </p:spPr>
        <p:txBody>
          <a:bodyPr wrap="square" rtlCol="0">
            <a:spAutoFit/>
          </a:bodyPr>
          <a:lstStyle/>
          <a:p>
            <a:pPr algn="ctr"/>
            <a:r>
              <a:rPr lang="en-US" sz="4400" b="1" dirty="0">
                <a:solidFill>
                  <a:prstClr val="black"/>
                </a:solidFill>
                <a:latin typeface="Cambria" panose="02040503050406030204" pitchFamily="18" charset="0"/>
              </a:rPr>
              <a:t>Be your own “fastest runner.”</a:t>
            </a:r>
          </a:p>
          <a:p>
            <a:pPr algn="ctr"/>
            <a:endParaRPr lang="en-US" sz="4400" b="1" u="sng" dirty="0">
              <a:solidFill>
                <a:prstClr val="black"/>
              </a:solidFill>
              <a:latin typeface="Cambria" panose="02040503050406030204" pitchFamily="18" charset="0"/>
            </a:endParaRPr>
          </a:p>
        </p:txBody>
      </p:sp>
      <p:pic>
        <p:nvPicPr>
          <p:cNvPr id="4" name="Picture 3" descr="Image result for olympic rela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352800"/>
            <a:ext cx="4114800" cy="2819400"/>
          </a:xfrm>
          <a:prstGeom prst="rect">
            <a:avLst/>
          </a:prstGeom>
          <a:noFill/>
          <a:ln>
            <a:solidFill>
              <a:schemeClr val="tx1"/>
            </a:solidFill>
          </a:ln>
        </p:spPr>
      </p:pic>
      <p:pic>
        <p:nvPicPr>
          <p:cNvPr id="5" name="Picture 4" descr="Image result for olympic rela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121" y="3352800"/>
            <a:ext cx="4059087" cy="2819400"/>
          </a:xfrm>
          <a:prstGeom prst="rect">
            <a:avLst/>
          </a:prstGeom>
          <a:noFill/>
          <a:ln>
            <a:solidFill>
              <a:schemeClr val="tx1"/>
            </a:solidFill>
          </a:ln>
        </p:spPr>
      </p:pic>
    </p:spTree>
    <p:extLst>
      <p:ext uri="{BB962C8B-B14F-4D97-AF65-F5344CB8AC3E}">
        <p14:creationId xmlns:p14="http://schemas.microsoft.com/office/powerpoint/2010/main" val="377749794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“We must run while others walk.”</a:t>
            </a:r>
          </a:p>
        </p:txBody>
      </p:sp>
      <p:sp>
        <p:nvSpPr>
          <p:cNvPr id="3" name="TextBox 2"/>
          <p:cNvSpPr txBox="1"/>
          <p:nvPr/>
        </p:nvSpPr>
        <p:spPr>
          <a:xfrm>
            <a:off x="457200" y="1219200"/>
            <a:ext cx="4038600" cy="4955203"/>
          </a:xfrm>
          <a:prstGeom prst="rect">
            <a:avLst/>
          </a:prstGeom>
          <a:noFill/>
          <a:ln w="57150">
            <a:solidFill>
              <a:srgbClr val="00B0F0"/>
            </a:solidFill>
          </a:ln>
        </p:spPr>
        <p:txBody>
          <a:bodyPr wrap="square" rtlCol="0">
            <a:spAutoFit/>
          </a:bodyPr>
          <a:lstStyle/>
          <a:p>
            <a:pPr algn="ctr"/>
            <a:r>
              <a:rPr lang="en-US" sz="2800" dirty="0">
                <a:solidFill>
                  <a:prstClr val="black"/>
                </a:solidFill>
                <a:latin typeface="Franklin Gothic Medium Cond" panose="020B0606030402020204" pitchFamily="34" charset="0"/>
              </a:rPr>
              <a:t>OBJECTIVE</a:t>
            </a:r>
          </a:p>
          <a:p>
            <a:endParaRPr lang="en-US" sz="2400" b="1" dirty="0">
              <a:solidFill>
                <a:prstClr val="black"/>
              </a:solidFill>
              <a:latin typeface="Cambria" panose="02040503050406030204" pitchFamily="18" charset="0"/>
            </a:endParaRPr>
          </a:p>
          <a:p>
            <a:r>
              <a:rPr lang="en-US" sz="2400" dirty="0">
                <a:solidFill>
                  <a:prstClr val="black"/>
                </a:solidFill>
                <a:latin typeface="Cambria" panose="02040503050406030204" pitchFamily="18" charset="0"/>
              </a:rPr>
              <a:t>SWBAT generate strong arguments using line of reasoning connections.</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
        <p:nvSpPr>
          <p:cNvPr id="4" name="TextBox 3"/>
          <p:cNvSpPr txBox="1"/>
          <p:nvPr/>
        </p:nvSpPr>
        <p:spPr>
          <a:xfrm>
            <a:off x="4648200" y="1219200"/>
            <a:ext cx="4038600" cy="4955203"/>
          </a:xfrm>
          <a:prstGeom prst="rect">
            <a:avLst/>
          </a:prstGeom>
          <a:noFill/>
          <a:ln w="57150">
            <a:solidFill>
              <a:srgbClr val="FFC000"/>
            </a:solidFill>
          </a:ln>
        </p:spPr>
        <p:txBody>
          <a:bodyPr wrap="square" rtlCol="0">
            <a:spAutoFit/>
          </a:bodyPr>
          <a:lstStyle/>
          <a:p>
            <a:pPr algn="ctr"/>
            <a:r>
              <a:rPr lang="en-US" sz="2800" dirty="0">
                <a:solidFill>
                  <a:prstClr val="black"/>
                </a:solidFill>
                <a:latin typeface="Franklin Gothic Medium Cond" panose="020B0606030402020204" pitchFamily="34" charset="0"/>
              </a:rPr>
              <a:t>AGENDA</a:t>
            </a:r>
          </a:p>
          <a:p>
            <a:endParaRPr lang="en-US" sz="2400" b="1"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Building an LOR</a:t>
            </a: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83235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4 Calendar</a:t>
            </a:r>
          </a:p>
        </p:txBody>
      </p:sp>
    </p:spTree>
    <p:extLst>
      <p:ext uri="{BB962C8B-B14F-4D97-AF65-F5344CB8AC3E}">
        <p14:creationId xmlns:p14="http://schemas.microsoft.com/office/powerpoint/2010/main" val="62074020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EOC is…</a:t>
            </a:r>
          </a:p>
        </p:txBody>
      </p:sp>
      <p:sp>
        <p:nvSpPr>
          <p:cNvPr id="4" name="TextBox 3"/>
          <p:cNvSpPr txBox="1"/>
          <p:nvPr/>
        </p:nvSpPr>
        <p:spPr>
          <a:xfrm>
            <a:off x="457200" y="1828800"/>
            <a:ext cx="8382000" cy="3231654"/>
          </a:xfrm>
          <a:prstGeom prst="rect">
            <a:avLst/>
          </a:prstGeom>
          <a:noFill/>
        </p:spPr>
        <p:txBody>
          <a:bodyPr wrap="square" rtlCol="0">
            <a:spAutoFit/>
          </a:bodyPr>
          <a:lstStyle/>
          <a:p>
            <a:pPr algn="ctr"/>
            <a:r>
              <a:rPr lang="en-US" sz="13800" b="1" dirty="0">
                <a:solidFill>
                  <a:srgbClr val="FF0000"/>
                </a:solidFill>
                <a:latin typeface="Franklin Gothic Medium Cond" panose="020B0606030402020204" pitchFamily="34" charset="0"/>
              </a:rPr>
              <a:t>14</a:t>
            </a:r>
            <a:r>
              <a:rPr lang="en-US" sz="13800" b="1" dirty="0">
                <a:solidFill>
                  <a:prstClr val="black"/>
                </a:solidFill>
                <a:latin typeface="Franklin Gothic Medium Cond" panose="020B0606030402020204" pitchFamily="34" charset="0"/>
              </a:rPr>
              <a:t> </a:t>
            </a:r>
            <a:br>
              <a:rPr lang="en-US" sz="13800" b="1" dirty="0">
                <a:solidFill>
                  <a:prstClr val="black"/>
                </a:solidFill>
                <a:latin typeface="Franklin Gothic Medium Cond" panose="020B0606030402020204" pitchFamily="34" charset="0"/>
              </a:rPr>
            </a:br>
            <a:r>
              <a:rPr lang="en-US" sz="6600" b="1" dirty="0">
                <a:solidFill>
                  <a:prstClr val="black"/>
                </a:solidFill>
                <a:latin typeface="Franklin Gothic Medium Cond" panose="020B0606030402020204" pitchFamily="34" charset="0"/>
              </a:rPr>
              <a:t>days away!</a:t>
            </a:r>
          </a:p>
        </p:txBody>
      </p:sp>
    </p:spTree>
    <p:extLst>
      <p:ext uri="{BB962C8B-B14F-4D97-AF65-F5344CB8AC3E}">
        <p14:creationId xmlns:p14="http://schemas.microsoft.com/office/powerpoint/2010/main" val="372524708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707886"/>
          </a:xfrm>
          <a:prstGeom prst="rect">
            <a:avLst/>
          </a:prstGeom>
          <a:noFill/>
        </p:spPr>
        <p:txBody>
          <a:bodyPr wrap="square" rtlCol="0">
            <a:spAutoFit/>
          </a:bodyPr>
          <a:lstStyle/>
          <a:p>
            <a:pPr marL="514350" indent="-514350">
              <a:buFont typeface="+mj-lt"/>
              <a:buAutoNum type="arabicPeriod"/>
            </a:pPr>
            <a:r>
              <a:rPr lang="en-US" sz="4000" dirty="0">
                <a:solidFill>
                  <a:prstClr val="black"/>
                </a:solidFill>
                <a:latin typeface="Franklin Gothic Medium Cond" panose="020B0606030402020204" pitchFamily="34" charset="0"/>
              </a:rPr>
              <a:t>Building an LOR</a:t>
            </a:r>
          </a:p>
        </p:txBody>
      </p:sp>
      <p:sp>
        <p:nvSpPr>
          <p:cNvPr id="7" name="Rectangle 6"/>
          <p:cNvSpPr/>
          <p:nvPr/>
        </p:nvSpPr>
        <p:spPr>
          <a:xfrm>
            <a:off x="180975" y="1371600"/>
            <a:ext cx="8610600" cy="741443"/>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2691330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Brainstorm</a:t>
            </a:r>
          </a:p>
        </p:txBody>
      </p:sp>
      <p:sp>
        <p:nvSpPr>
          <p:cNvPr id="3" name="TextBox 2"/>
          <p:cNvSpPr txBox="1"/>
          <p:nvPr/>
        </p:nvSpPr>
        <p:spPr>
          <a:xfrm>
            <a:off x="304800" y="1636216"/>
            <a:ext cx="8534400" cy="2585323"/>
          </a:xfrm>
          <a:prstGeom prst="rect">
            <a:avLst/>
          </a:prstGeom>
          <a:noFill/>
        </p:spPr>
        <p:txBody>
          <a:bodyPr wrap="square" rtlCol="0">
            <a:spAutoFit/>
          </a:bodyPr>
          <a:lstStyle/>
          <a:p>
            <a:pPr algn="ctr"/>
            <a:r>
              <a:rPr lang="en-US" sz="5400" b="1" dirty="0">
                <a:solidFill>
                  <a:prstClr val="black"/>
                </a:solidFill>
                <a:latin typeface="Cambria" panose="02040503050406030204" pitchFamily="18" charset="0"/>
              </a:rPr>
              <a:t>Superpower countries such as the United States should accept refugees.</a:t>
            </a:r>
          </a:p>
        </p:txBody>
      </p:sp>
    </p:spTree>
    <p:extLst>
      <p:ext uri="{BB962C8B-B14F-4D97-AF65-F5344CB8AC3E}">
        <p14:creationId xmlns:p14="http://schemas.microsoft.com/office/powerpoint/2010/main" val="29246804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Brainstorm</a:t>
            </a:r>
          </a:p>
        </p:txBody>
      </p:sp>
      <p:sp>
        <p:nvSpPr>
          <p:cNvPr id="3" name="TextBox 2"/>
          <p:cNvSpPr txBox="1"/>
          <p:nvPr/>
        </p:nvSpPr>
        <p:spPr>
          <a:xfrm>
            <a:off x="304247" y="2143542"/>
            <a:ext cx="8534400" cy="2123658"/>
          </a:xfrm>
          <a:prstGeom prst="rect">
            <a:avLst/>
          </a:prstGeom>
          <a:noFill/>
        </p:spPr>
        <p:txBody>
          <a:bodyPr wrap="square" rtlCol="0">
            <a:spAutoFit/>
          </a:bodyPr>
          <a:lstStyle/>
          <a:p>
            <a:pPr algn="ctr"/>
            <a:r>
              <a:rPr lang="en-US" sz="4400" b="1" dirty="0">
                <a:solidFill>
                  <a:prstClr val="black"/>
                </a:solidFill>
                <a:latin typeface="Cambria" panose="02040503050406030204" pitchFamily="18" charset="0"/>
              </a:rPr>
              <a:t>In college and career, your social media presence can be just as important as your resume.</a:t>
            </a:r>
          </a:p>
        </p:txBody>
      </p:sp>
    </p:spTree>
    <p:extLst>
      <p:ext uri="{BB962C8B-B14F-4D97-AF65-F5344CB8AC3E}">
        <p14:creationId xmlns:p14="http://schemas.microsoft.com/office/powerpoint/2010/main" val="42344022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Brainstorm</a:t>
            </a:r>
          </a:p>
        </p:txBody>
      </p:sp>
      <p:sp>
        <p:nvSpPr>
          <p:cNvPr id="3" name="TextBox 2"/>
          <p:cNvSpPr txBox="1"/>
          <p:nvPr/>
        </p:nvSpPr>
        <p:spPr>
          <a:xfrm>
            <a:off x="351692" y="1935301"/>
            <a:ext cx="8534400" cy="3170099"/>
          </a:xfrm>
          <a:prstGeom prst="rect">
            <a:avLst/>
          </a:prstGeom>
          <a:noFill/>
        </p:spPr>
        <p:txBody>
          <a:bodyPr wrap="square" rtlCol="0">
            <a:spAutoFit/>
          </a:bodyPr>
          <a:lstStyle/>
          <a:p>
            <a:pPr algn="ctr"/>
            <a:r>
              <a:rPr lang="en-US" sz="4000" b="1" dirty="0">
                <a:solidFill>
                  <a:prstClr val="black"/>
                </a:solidFill>
                <a:latin typeface="Cambria" panose="02040503050406030204" pitchFamily="18" charset="0"/>
              </a:rPr>
              <a:t>Not necessarily defined by blood or genetics, a family is a group of people who have committed themselves to each other’s social and emotional well-being.</a:t>
            </a:r>
          </a:p>
        </p:txBody>
      </p:sp>
    </p:spTree>
    <p:extLst>
      <p:ext uri="{BB962C8B-B14F-4D97-AF65-F5344CB8AC3E}">
        <p14:creationId xmlns:p14="http://schemas.microsoft.com/office/powerpoint/2010/main" val="2118942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3257</TotalTime>
  <Words>264</Words>
  <Application>Microsoft Macintosh PowerPoint</Application>
  <PresentationFormat>On-screen Show (4:3)</PresentationFormat>
  <Paragraphs>45</Paragraphs>
  <Slides>11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Bookman Old Style</vt:lpstr>
      <vt:lpstr>Calibri</vt:lpstr>
      <vt:lpstr>Cambria</vt:lpstr>
      <vt:lpstr>Franklin Gothic Medium Cond</vt:lpstr>
      <vt:lpstr>Gill Sans MT</vt:lpstr>
      <vt:lpstr>Impact</vt:lpstr>
      <vt:lpstr>Wingdings</vt:lpstr>
      <vt:lpstr>Wingdings 3</vt:lpstr>
      <vt:lpstr>Origin</vt:lpstr>
      <vt:lpstr>PowerPoint Presentation</vt:lpstr>
      <vt:lpstr>PowerPoint Presentation</vt:lpstr>
      <vt:lpstr>“We must run while others walk.”</vt:lpstr>
      <vt:lpstr>Unit 4 Calendar</vt:lpstr>
      <vt:lpstr>The EOC is…</vt:lpstr>
      <vt:lpstr>Agenda</vt:lpstr>
      <vt:lpstr>Thesis Brainstorm</vt:lpstr>
      <vt:lpstr>Thesis Brainstorm</vt:lpstr>
      <vt:lpstr>Thesis Brainstorm</vt:lpstr>
      <vt:lpstr>Thesis Brainstorm</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Begin your Do Now silently.</dc:title>
  <dc:creator>Erica Lim</dc:creator>
  <cp:lastModifiedBy>Leah Reinert</cp:lastModifiedBy>
  <cp:revision>148</cp:revision>
  <dcterms:created xsi:type="dcterms:W3CDTF">2014-08-11T23:49:27Z</dcterms:created>
  <dcterms:modified xsi:type="dcterms:W3CDTF">2020-09-21T00:08:04Z</dcterms:modified>
</cp:coreProperties>
</file>