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2.xml" ContentType="application/vnd.ms-office.activeX+xml"/>
  <Override PartName="/ppt/notesSlides/notesSlide6.xml" ContentType="application/vnd.openxmlformats-officedocument.presentationml.notesSlide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5" r:id="rId2"/>
    <p:sldId id="300" r:id="rId3"/>
    <p:sldId id="305" r:id="rId4"/>
    <p:sldId id="302" r:id="rId5"/>
    <p:sldId id="318" r:id="rId6"/>
    <p:sldId id="321" r:id="rId7"/>
    <p:sldId id="31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2190" autoAdjust="0"/>
  </p:normalViewPr>
  <p:slideViewPr>
    <p:cSldViewPr>
      <p:cViewPr varScale="1">
        <p:scale>
          <a:sx n="85" d="100"/>
          <a:sy n="85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D9239A-86A1-4BF0-91EB-5ED1F63D34B3}" type="datetimeFigureOut">
              <a:rPr lang="en-US" smtClean="0"/>
              <a:t>7/18/20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4440F-1EFE-4B39-B623-C15173927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7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7D41B-DB4C-4B8A-B11D-BF5D1AB194C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669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216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598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E2CEB1-01B0-452A-84AB-987A87A44B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4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686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4440F-1EFE-4B39-B623-C15173927D07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592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8099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795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570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7731081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7/18/20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504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686297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252322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7187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75633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3610393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B1A13-508F-409A-9E23-54410920837A}" type="datetimeFigureOut">
              <a:rPr lang="en-US" smtClean="0">
                <a:solidFill>
                  <a:srgbClr val="DDE9EC"/>
                </a:solidFill>
              </a:rPr>
              <a:pPr/>
              <a:t>7/18/20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1F501-4E7D-41EC-9AF4-F525E7E4B40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45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1B1A13-508F-409A-9E23-54410920837A}" type="datetimeFigureOut">
              <a:rPr lang="en-US" smtClean="0">
                <a:solidFill>
                  <a:srgbClr val="464653"/>
                </a:solidFill>
              </a:rPr>
              <a:pPr/>
              <a:t>7/18/20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61F501-4E7D-41EC-9AF4-F525E7E4B40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6000" kern="1200">
          <a:solidFill>
            <a:schemeClr val="tx2"/>
          </a:solidFill>
          <a:latin typeface="Franklin Gothic Medium Cond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creativecommons.org/licenses/by/4.0/" TargetMode="External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188782"/>
            <a:ext cx="5833227" cy="7848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FIRST FIVE ARE </a:t>
            </a:r>
            <a:r>
              <a:rPr lang="en-US" sz="4500" u="sng" dirty="0">
                <a:solidFill>
                  <a:prstClr val="white"/>
                </a:solidFill>
                <a:latin typeface="Impact" pitchFamily="34" charset="0"/>
              </a:rPr>
              <a:t>SACRED</a:t>
            </a:r>
            <a:r>
              <a:rPr lang="en-US" sz="4500" dirty="0">
                <a:solidFill>
                  <a:prstClr val="white"/>
                </a:solidFill>
                <a:latin typeface="Impact" pitchFamily="34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552" y="182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Set your SMART goals for our </a:t>
            </a:r>
            <a:b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IWA work time today.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044CA0D-E7B9-AC4A-B044-89616C7935E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1" y="1337687"/>
            <a:ext cx="1504950" cy="3536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BC6DAAD-312E-7545-A0B7-B92DE0329370}"/>
              </a:ext>
            </a:extLst>
          </p:cNvPr>
          <p:cNvSpPr/>
          <p:nvPr/>
        </p:nvSpPr>
        <p:spPr>
          <a:xfrm>
            <a:off x="526931" y="6145998"/>
            <a:ext cx="81663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Copyright: Uncommon Schools. Unless otherwise noted, all of the content in this resource is licensed under a </a:t>
            </a:r>
            <a:r>
              <a:rPr lang="en-US" sz="1400" dirty="0">
                <a:hlinkClick r:id="rId6"/>
              </a:rPr>
              <a:t> Creative Commons Attribution International 4.0</a:t>
            </a:r>
            <a:r>
              <a:rPr lang="en-US" sz="1400" dirty="0"/>
              <a:t> (CC BY-NC-SA) license. 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7903" r:id="rId2" imgW="4800610" imgH="2317705"/>
        </mc:Choice>
        <mc:Fallback>
          <p:control r:id="rId2" imgW="4800610" imgH="2317705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71800" y="3429000"/>
                  <a:ext cx="3429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0591605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/>
              <a:t>“We must run while others walk.”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19200"/>
            <a:ext cx="4038600" cy="495520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OBJECTIVE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SWBAT draft </a:t>
            </a:r>
            <a:r>
              <a:rPr lang="en-US" sz="2400" b="1" dirty="0">
                <a:solidFill>
                  <a:srgbClr val="0070C0"/>
                </a:solidFill>
                <a:latin typeface="Cambria" panose="02040503050406030204" pitchFamily="18" charset="0"/>
              </a:rPr>
              <a:t>200 words </a:t>
            </a: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of their Individual Written Argument (IWA).</a:t>
            </a: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8200" y="1219200"/>
            <a:ext cx="4038600" cy="495520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AGENDA</a:t>
            </a:r>
          </a:p>
          <a:p>
            <a:endParaRPr lang="en-US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IWA Work Time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6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Unit </a:t>
            </a:r>
            <a:r>
              <a:rPr lang="en-US" dirty="0"/>
              <a:t>3 Calendar</a:t>
            </a:r>
          </a:p>
        </p:txBody>
      </p:sp>
    </p:spTree>
    <p:extLst>
      <p:ext uri="{BB962C8B-B14F-4D97-AF65-F5344CB8AC3E}">
        <p14:creationId xmlns:p14="http://schemas.microsoft.com/office/powerpoint/2010/main" val="84732376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pic>
        <p:nvPicPr>
          <p:cNvPr id="13314" name="Picture 2" descr="http://www.rackaid.com/wp-content/uploads/iStock_000008674333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952614"/>
            <a:ext cx="3305175" cy="3295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13716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latin typeface="Franklin Gothic Medium Cond" panose="020B0606030402020204" pitchFamily="34" charset="0"/>
              </a:rPr>
              <a:t>IWA Work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278979" y="1352936"/>
            <a:ext cx="8610600" cy="809962"/>
          </a:xfrm>
          <a:prstGeom prst="rect">
            <a:avLst/>
          </a:prstGeom>
          <a:solidFill>
            <a:srgbClr val="FFFF00">
              <a:alpha val="26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6039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PT2 Progress Check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04272"/>
              </p:ext>
            </p:extLst>
          </p:nvPr>
        </p:nvGraphicFramePr>
        <p:xfrm>
          <a:off x="381000" y="1397000"/>
          <a:ext cx="8305800" cy="4329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Franklin Gothic Book" panose="020B0503020102020204" pitchFamily="34" charset="0"/>
                        </a:rPr>
                        <a:t>On Track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Almost There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Franklin Gothic Book" panose="020B0503020102020204" pitchFamily="34" charset="0"/>
                        </a:rPr>
                        <a:t>Off-Track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178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Franklin Gothic Book" panose="020B05030201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0160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Goal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" y="1371600"/>
            <a:ext cx="8534400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prstClr val="black"/>
                </a:solidFill>
                <a:latin typeface="Franklin Gothic Medium Cond" panose="020B0606030402020204" pitchFamily="34" charset="0"/>
              </a:rPr>
              <a:t>IWA – 200 words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" y="2617381"/>
            <a:ext cx="49149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latin typeface="Cambria" panose="02040503050406030204" pitchFamily="18" charset="0"/>
              </a:rPr>
              <a:t>Resources to use: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IWA outline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6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Source Tracker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600" b="1" dirty="0">
              <a:solidFill>
                <a:srgbClr val="0070C0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Annotated hard copies of sources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endParaRPr lang="en-US" sz="700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Cambria" panose="02040503050406030204" pitchFamily="18" charset="0"/>
              </a:rPr>
              <a:t>Annotated IWA exemplar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6632" y="4182291"/>
            <a:ext cx="3124200" cy="24622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solidFill>
                  <a:prstClr val="black"/>
                </a:solidFill>
                <a:latin typeface="Cambria" panose="02040503050406030204" pitchFamily="18" charset="0"/>
              </a:rPr>
              <a:t>Conferences</a:t>
            </a:r>
          </a:p>
          <a:p>
            <a:pPr algn="ctr"/>
            <a:endParaRPr lang="en-US" sz="10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prstClr val="black"/>
                </a:solidFill>
                <a:latin typeface="Cambria" panose="02040503050406030204" pitchFamily="18" charset="0"/>
              </a:rPr>
              <a:t>Student Name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987" r:id="rId2" imgW="4800610" imgH="2317705"/>
        </mc:Choice>
        <mc:Fallback>
          <p:control r:id="rId2" imgW="4800610" imgH="2317705">
            <p:pic>
              <p:nvPicPr>
                <p:cNvPr id="6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43600" y="2590800"/>
                  <a:ext cx="2514600" cy="1524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8487161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pic>
        <p:nvPicPr>
          <p:cNvPr id="39949" name="Picture 1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19"/>
          <a:stretch/>
        </p:blipFill>
        <p:spPr bwMode="auto">
          <a:xfrm>
            <a:off x="1481137" y="1256670"/>
            <a:ext cx="5910263" cy="35854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39952" r:id="rId2" imgW="4800610" imgH="2317705"/>
        </mc:Choice>
        <mc:Fallback>
          <p:control r:id="rId2" imgW="4800610" imgH="2317705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43200" y="5029200"/>
                  <a:ext cx="3429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72408939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129</Words>
  <Application>Microsoft Macintosh PowerPoint</Application>
  <PresentationFormat>On-screen Show (4:3)</PresentationFormat>
  <Paragraphs>56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Bookman Old Style</vt:lpstr>
      <vt:lpstr>Calibri</vt:lpstr>
      <vt:lpstr>Cambria</vt:lpstr>
      <vt:lpstr>Franklin Gothic Book</vt:lpstr>
      <vt:lpstr>Franklin Gothic Medium Cond</vt:lpstr>
      <vt:lpstr>Gill Sans MT</vt:lpstr>
      <vt:lpstr>Impact</vt:lpstr>
      <vt:lpstr>Wingdings</vt:lpstr>
      <vt:lpstr>Wingdings 3</vt:lpstr>
      <vt:lpstr>Origin</vt:lpstr>
      <vt:lpstr>PowerPoint Presentation</vt:lpstr>
      <vt:lpstr>“We must run while others walk.”</vt:lpstr>
      <vt:lpstr>Unit 3 Calendar</vt:lpstr>
      <vt:lpstr>Agenda</vt:lpstr>
      <vt:lpstr>PT2 Progress Check</vt:lpstr>
      <vt:lpstr>Progress Goal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Begin your Do Now silently.</dc:title>
  <dc:creator>Erica Lim</dc:creator>
  <cp:lastModifiedBy>Leah Reinert</cp:lastModifiedBy>
  <cp:revision>127</cp:revision>
  <dcterms:created xsi:type="dcterms:W3CDTF">2014-08-11T23:49:27Z</dcterms:created>
  <dcterms:modified xsi:type="dcterms:W3CDTF">2020-07-19T03:42:14Z</dcterms:modified>
</cp:coreProperties>
</file>