
<file path=[Content_Types].xml><?xml version="1.0" encoding="utf-8"?>
<Types xmlns="http://schemas.openxmlformats.org/package/2006/content-types"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4"/>
  </p:sldMasterIdLst>
  <p:sldIdLst>
    <p:sldId id="257" r:id="rId5"/>
    <p:sldId id="258" r:id="rId6"/>
    <p:sldId id="273" r:id="rId7"/>
    <p:sldId id="274" r:id="rId8"/>
    <p:sldId id="275" r:id="rId9"/>
    <p:sldId id="270" r:id="rId10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4991" autoAdjust="0"/>
    <p:restoredTop sz="94660"/>
  </p:normalViewPr>
  <p:slideViewPr>
    <p:cSldViewPr snapToGrid="0">
      <p:cViewPr varScale="1">
        <p:scale>
          <a:sx n="58" d="100"/>
          <a:sy n="58" d="100"/>
        </p:scale>
        <p:origin x="792" y="4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theme" Target="theme/theme1.xml"/><Relationship Id="rId3" Type="http://schemas.openxmlformats.org/officeDocument/2006/relationships/customXml" Target="../customXml/item3.xml"/><Relationship Id="rId7" Type="http://schemas.openxmlformats.org/officeDocument/2006/relationships/slide" Target="slides/slide3.xml"/><Relationship Id="rId12" Type="http://schemas.openxmlformats.org/officeDocument/2006/relationships/viewProps" Target="viewProps.xml"/><Relationship Id="rId2" Type="http://schemas.openxmlformats.org/officeDocument/2006/relationships/customXml" Target="../customXml/item2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presProps" Target="presProps.xml"/><Relationship Id="rId5" Type="http://schemas.openxmlformats.org/officeDocument/2006/relationships/slide" Target="slides/slide1.xml"/><Relationship Id="rId10" Type="http://schemas.openxmlformats.org/officeDocument/2006/relationships/slide" Target="slides/slide6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14400" y="1371601"/>
            <a:ext cx="10464800" cy="1927225"/>
          </a:xfrm>
        </p:spPr>
        <p:txBody>
          <a:bodyPr anchor="b">
            <a:noAutofit/>
          </a:bodyPr>
          <a:lstStyle>
            <a:lvl1pPr>
              <a:defRPr sz="5400" cap="all" baseline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914400" y="3505200"/>
            <a:ext cx="8534400" cy="1752600"/>
          </a:xfrm>
        </p:spPr>
        <p:txBody>
          <a:bodyPr/>
          <a:lstStyle>
            <a:lvl1pPr marL="0" indent="0" algn="l">
              <a:buNone/>
              <a:defRPr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FDA79EC-8399-4F56-9C1D-79C18AB56777}" type="datetimeFigureOut">
              <a:rPr lang="en-US" smtClean="0"/>
              <a:t>7/1/2020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4BE18C-2CDC-47BA-8A89-957A897924C6}" type="slidenum">
              <a:rPr lang="en-US" smtClean="0"/>
              <a:t>‹#›</a:t>
            </a:fld>
            <a:endParaRPr lang="en-US"/>
          </a:p>
        </p:txBody>
      </p:sp>
      <p:cxnSp>
        <p:nvCxnSpPr>
          <p:cNvPr id="8" name="Straight Connector 7"/>
          <p:cNvCxnSpPr/>
          <p:nvPr/>
        </p:nvCxnSpPr>
        <p:spPr>
          <a:xfrm>
            <a:off x="914400" y="3398520"/>
            <a:ext cx="10464800" cy="1588"/>
          </a:xfrm>
          <a:prstGeom prst="line">
            <a:avLst/>
          </a:prstGeom>
          <a:ln w="1905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74048441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FDA79EC-8399-4F56-9C1D-79C18AB56777}" type="datetimeFigureOut">
              <a:rPr lang="en-US" smtClean="0"/>
              <a:t>7/1/2020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4BE18C-2CDC-47BA-8A89-957A897924C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642991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63084" y="2362201"/>
            <a:ext cx="10363200" cy="2200275"/>
          </a:xfrm>
        </p:spPr>
        <p:txBody>
          <a:bodyPr anchor="b">
            <a:normAutofit/>
          </a:bodyPr>
          <a:lstStyle>
            <a:lvl1pPr algn="l">
              <a:defRPr sz="4800" b="0" cap="all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63084" y="4626865"/>
            <a:ext cx="10363200" cy="1500187"/>
          </a:xfrm>
        </p:spPr>
        <p:txBody>
          <a:bodyPr anchor="t">
            <a:normAutofit/>
          </a:bodyPr>
          <a:lstStyle>
            <a:lvl1pPr marL="0" indent="0">
              <a:buNone/>
              <a:defRPr sz="2400">
                <a:solidFill>
                  <a:schemeClr val="tx2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FDA79EC-8399-4F56-9C1D-79C18AB56777}" type="datetimeFigureOut">
              <a:rPr lang="en-US" smtClean="0"/>
              <a:t>7/1/2020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4BE18C-2CDC-47BA-8A89-957A897924C6}" type="slidenum">
              <a:rPr lang="en-US" smtClean="0"/>
              <a:t>‹#›</a:t>
            </a:fld>
            <a:endParaRPr lang="en-US"/>
          </a:p>
        </p:txBody>
      </p:sp>
      <p:cxnSp>
        <p:nvCxnSpPr>
          <p:cNvPr id="7" name="Straight Connector 6"/>
          <p:cNvCxnSpPr/>
          <p:nvPr/>
        </p:nvCxnSpPr>
        <p:spPr>
          <a:xfrm>
            <a:off x="975360" y="4599432"/>
            <a:ext cx="10464800" cy="1588"/>
          </a:xfrm>
          <a:prstGeom prst="line">
            <a:avLst/>
          </a:prstGeom>
          <a:ln w="1905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265981136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09600" y="1673352"/>
            <a:ext cx="5384800" cy="4718304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97600" y="1673352"/>
            <a:ext cx="5384800" cy="4718304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FDA79EC-8399-4F56-9C1D-79C18AB56777}" type="datetimeFigureOut">
              <a:rPr lang="en-US" smtClean="0"/>
              <a:t>7/1/2020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4BE18C-2CDC-47BA-8A89-957A897924C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6474971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676400"/>
            <a:ext cx="5242560" cy="639762"/>
          </a:xfrm>
          <a:noFill/>
          <a:ln>
            <a:noFill/>
          </a:ln>
          <a:effectLst/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none"/>
        </p:style>
        <p:txBody>
          <a:bodyPr anchor="ctr">
            <a:normAutofit/>
          </a:bodyPr>
          <a:lstStyle>
            <a:lvl1pPr marL="0" indent="0" algn="ctr">
              <a:buNone/>
              <a:defRPr sz="2000" b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09600" y="2438400"/>
            <a:ext cx="5242560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339840" y="1676400"/>
            <a:ext cx="5242560" cy="639762"/>
          </a:xfrm>
          <a:noFill/>
          <a:ln>
            <a:noFill/>
          </a:ln>
          <a:effectLst/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none"/>
        </p:style>
        <p:txBody>
          <a:bodyPr anchor="ctr">
            <a:normAutofit/>
          </a:bodyPr>
          <a:lstStyle>
            <a:lvl1pPr marL="0" indent="0" algn="ctr">
              <a:buNone/>
              <a:defRPr lang="en-US" sz="2000" b="0" kern="1200" dirty="0" smtClean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339840" y="2438400"/>
            <a:ext cx="5242560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FDA79EC-8399-4F56-9C1D-79C18AB56777}" type="datetimeFigureOut">
              <a:rPr lang="en-US" smtClean="0"/>
              <a:t>7/1/2020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4BE18C-2CDC-47BA-8A89-957A897924C6}" type="slidenum">
              <a:rPr lang="en-US" smtClean="0"/>
              <a:t>‹#›</a:t>
            </a:fld>
            <a:endParaRPr lang="en-US"/>
          </a:p>
        </p:txBody>
      </p:sp>
      <p:cxnSp>
        <p:nvCxnSpPr>
          <p:cNvPr id="11" name="Straight Connector 10"/>
          <p:cNvCxnSpPr/>
          <p:nvPr/>
        </p:nvCxnSpPr>
        <p:spPr>
          <a:xfrm rot="5400000">
            <a:off x="3741949" y="4045691"/>
            <a:ext cx="4709160" cy="1059"/>
          </a:xfrm>
          <a:prstGeom prst="line">
            <a:avLst/>
          </a:prstGeom>
          <a:ln w="1905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24866632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FDA79EC-8399-4F56-9C1D-79C18AB56777}" type="datetimeFigureOut">
              <a:rPr lang="en-US" smtClean="0"/>
              <a:t>7/1/2020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4BE18C-2CDC-47BA-8A89-957A897924C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9852801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FDA79EC-8399-4F56-9C1D-79C18AB56777}" type="datetimeFigureOut">
              <a:rPr lang="en-US" smtClean="0"/>
              <a:t>7/1/2020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4BE18C-2CDC-47BA-8A89-957A897924C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2190541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792080"/>
            <a:ext cx="2852928" cy="1261872"/>
          </a:xfrm>
        </p:spPr>
        <p:txBody>
          <a:bodyPr anchor="b">
            <a:no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962400" y="792080"/>
            <a:ext cx="7620000" cy="557784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9601" y="2130553"/>
            <a:ext cx="2852928" cy="4243615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FDA79EC-8399-4F56-9C1D-79C18AB56777}" type="datetimeFigureOut">
              <a:rPr lang="en-US" smtClean="0"/>
              <a:t>7/1/2020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4BE18C-2CDC-47BA-8A89-957A897924C6}" type="slidenum">
              <a:rPr lang="en-US" smtClean="0"/>
              <a:t>‹#›</a:t>
            </a:fld>
            <a:endParaRPr lang="en-US"/>
          </a:p>
        </p:txBody>
      </p:sp>
      <p:cxnSp>
        <p:nvCxnSpPr>
          <p:cNvPr id="9" name="Straight Connector 8"/>
          <p:cNvCxnSpPr/>
          <p:nvPr/>
        </p:nvCxnSpPr>
        <p:spPr>
          <a:xfrm rot="5400000">
            <a:off x="912152" y="3579942"/>
            <a:ext cx="5577840" cy="2117"/>
          </a:xfrm>
          <a:prstGeom prst="line">
            <a:avLst/>
          </a:prstGeom>
          <a:ln w="1905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64082775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792480"/>
            <a:ext cx="2856907" cy="1264920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3811480" y="838201"/>
            <a:ext cx="7872520" cy="5500456"/>
          </a:xfrm>
          <a:solidFill>
            <a:schemeClr val="bg2"/>
          </a:solidFill>
          <a:ln w="76200">
            <a:solidFill>
              <a:srgbClr val="FFFFFF"/>
            </a:solidFill>
            <a:miter lim="800000"/>
          </a:ln>
          <a:effectLst>
            <a:outerShdw blurRad="50800" dist="12700" dir="5400000" algn="t" rotWithShape="0">
              <a:prstClr val="black">
                <a:alpha val="59000"/>
              </a:prstClr>
            </a:outerShdw>
          </a:effectLst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9600" y="2133600"/>
            <a:ext cx="2852928" cy="4242816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FDA79EC-8399-4F56-9C1D-79C18AB56777}" type="datetimeFigureOut">
              <a:rPr lang="en-US" smtClean="0"/>
              <a:t>7/1/2020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4BE18C-2CDC-47BA-8A89-957A897924C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2135838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FDA79EC-8399-4F56-9C1D-79C18AB56777}" type="datetimeFigureOut">
              <a:rPr lang="en-US" smtClean="0"/>
              <a:t>7/1/2020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4BE18C-2CDC-47BA-8A89-957A897924C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0425573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839200" y="609600"/>
            <a:ext cx="2743200" cy="5867400"/>
          </a:xfrm>
        </p:spPr>
        <p:txBody>
          <a:bodyPr vert="eaVert" anchor="b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09600" y="609600"/>
            <a:ext cx="8026400" cy="586740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FDA79EC-8399-4F56-9C1D-79C18AB56777}" type="datetimeFigureOut">
              <a:rPr lang="en-US" smtClean="0"/>
              <a:t>7/1/2020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4BE18C-2CDC-47BA-8A89-957A897924C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6944341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/>
          <p:cNvSpPr/>
          <p:nvPr/>
        </p:nvSpPr>
        <p:spPr>
          <a:xfrm>
            <a:off x="0" y="220786"/>
            <a:ext cx="12192000" cy="228600"/>
          </a:xfrm>
          <a:prstGeom prst="rect">
            <a:avLst/>
          </a:prstGeom>
          <a:solidFill>
            <a:srgbClr val="FFFFFF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09600" y="533400"/>
            <a:ext cx="10972800" cy="9906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600200"/>
            <a:ext cx="10972800" cy="4876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Rectangle 6"/>
          <p:cNvSpPr/>
          <p:nvPr/>
        </p:nvSpPr>
        <p:spPr>
          <a:xfrm>
            <a:off x="0" y="0"/>
            <a:ext cx="12192000" cy="36576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09600" y="18288"/>
            <a:ext cx="3860800" cy="32918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rgbClr val="FFFFFF"/>
                </a:solidFill>
              </a:defRPr>
            </a:lvl1pPr>
          </a:lstStyle>
          <a:p>
            <a:fld id="{9FDA79EC-8399-4F56-9C1D-79C18AB56777}" type="datetimeFigureOut">
              <a:rPr lang="en-US" smtClean="0"/>
              <a:t>7/1/2020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572000" y="18288"/>
            <a:ext cx="5486400" cy="32918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rgbClr val="FFFFFF"/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160000" y="18288"/>
            <a:ext cx="1422400" cy="32918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400" b="1">
                <a:solidFill>
                  <a:srgbClr val="FFFFFF"/>
                </a:solidFill>
              </a:defRPr>
            </a:lvl1pPr>
          </a:lstStyle>
          <a:p>
            <a:fld id="{F74BE18C-2CDC-47BA-8A89-957A897924C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40297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spcBef>
          <a:spcPct val="0"/>
        </a:spcBef>
        <a:buNone/>
        <a:defRPr sz="4000" kern="1200" spc="-100" baseline="0">
          <a:solidFill>
            <a:schemeClr val="tx2"/>
          </a:solidFill>
          <a:latin typeface="+mj-lt"/>
          <a:ea typeface="+mj-ea"/>
          <a:cs typeface="+mj-cs"/>
        </a:defRPr>
      </a:lvl1pPr>
    </p:titleStyle>
    <p:bodyStyle>
      <a:lvl1pPr marL="182880" indent="-182880" algn="l" defTabSz="914400" rtl="0" eaLnBrk="1" latinLnBrk="0" hangingPunct="1">
        <a:spcBef>
          <a:spcPct val="20000"/>
        </a:spcBef>
        <a:buClr>
          <a:schemeClr val="accent1"/>
        </a:buClr>
        <a:buSzPct val="85000"/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indent="-182880" algn="l" defTabSz="914400" rtl="0" eaLnBrk="1" latinLnBrk="0" hangingPunct="1">
        <a:spcBef>
          <a:spcPct val="20000"/>
        </a:spcBef>
        <a:buClr>
          <a:schemeClr val="accent1"/>
        </a:buClr>
        <a:buSzPct val="85000"/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2pPr>
      <a:lvl3pPr marL="731520" indent="-182880" algn="l" defTabSz="914400" rtl="0" eaLnBrk="1" latinLnBrk="0" hangingPunct="1">
        <a:spcBef>
          <a:spcPct val="20000"/>
        </a:spcBef>
        <a:buClr>
          <a:schemeClr val="accent1"/>
        </a:buClr>
        <a:buSzPct val="90000"/>
        <a:buFont typeface="Arial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005840" indent="-18288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4pPr>
      <a:lvl5pPr marL="1188720" indent="-137160" algn="l" defTabSz="914400" rtl="0" eaLnBrk="1" latinLnBrk="0" hangingPunct="1">
        <a:spcBef>
          <a:spcPct val="20000"/>
        </a:spcBef>
        <a:buClr>
          <a:schemeClr val="accent1"/>
        </a:buClr>
        <a:buSzPct val="100000"/>
        <a:buFont typeface="Arial" pitchFamily="34" charset="0"/>
        <a:buChar char="•"/>
        <a:defRPr sz="1400" kern="1200" baseline="0">
          <a:solidFill>
            <a:schemeClr val="tx1"/>
          </a:solidFill>
          <a:latin typeface="+mn-lt"/>
          <a:ea typeface="+mn-ea"/>
          <a:cs typeface="+mn-cs"/>
        </a:defRPr>
      </a:lvl5pPr>
      <a:lvl6pPr marL="1371600" indent="-18288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1300" kern="1200">
          <a:solidFill>
            <a:schemeClr val="tx1"/>
          </a:solidFill>
          <a:latin typeface="+mn-lt"/>
          <a:ea typeface="+mn-ea"/>
          <a:cs typeface="+mn-cs"/>
        </a:defRPr>
      </a:lvl6pPr>
      <a:lvl7pPr marL="1554480" indent="-18288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1300" kern="1200">
          <a:solidFill>
            <a:schemeClr val="tx1"/>
          </a:solidFill>
          <a:latin typeface="+mn-lt"/>
          <a:ea typeface="+mn-ea"/>
          <a:cs typeface="+mn-cs"/>
        </a:defRPr>
      </a:lvl7pPr>
      <a:lvl8pPr marL="1737360" indent="-18288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1300" kern="1200">
          <a:solidFill>
            <a:schemeClr val="tx1"/>
          </a:solidFill>
          <a:latin typeface="+mn-lt"/>
          <a:ea typeface="+mn-ea"/>
          <a:cs typeface="+mn-cs"/>
        </a:defRPr>
      </a:lvl8pPr>
      <a:lvl9pPr marL="1920240" indent="-18288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13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hyperlink" Target="https://creativecommons.org/licenses/by/4.0/" TargetMode="Externa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sz="4000" b="1" dirty="0"/>
              <a:t>Unit 2 lesson 31: </a:t>
            </a:r>
            <a:br>
              <a:rPr lang="en-US" sz="4000" dirty="0"/>
            </a:br>
            <a:r>
              <a:rPr lang="en-US" sz="4000" dirty="0"/>
              <a:t>unit 2 quiz reteach</a:t>
            </a:r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F6125B47-0AD2-48BF-B730-BD994F387713}"/>
              </a:ext>
            </a:extLst>
          </p:cNvPr>
          <p:cNvSpPr/>
          <p:nvPr/>
        </p:nvSpPr>
        <p:spPr>
          <a:xfrm>
            <a:off x="1152698" y="6064845"/>
            <a:ext cx="6096000" cy="414216"/>
          </a:xfrm>
          <a:prstGeom prst="rect">
            <a:avLst/>
          </a:prstGeom>
        </p:spPr>
        <p:txBody>
          <a:bodyPr>
            <a:spAutoFit/>
          </a:bodyPr>
          <a:lstStyle/>
          <a:p>
            <a:pPr>
              <a:lnSpc>
                <a:spcPct val="107000"/>
              </a:lnSpc>
              <a:spcAft>
                <a:spcPts val="800"/>
              </a:spcAft>
            </a:pPr>
            <a:r>
              <a:rPr lang="en-US" sz="1100" u="sng" dirty="0">
                <a:solidFill>
                  <a:srgbClr val="000000"/>
                </a:solidFill>
                <a:latin typeface="Calibri" panose="020F0502020204030204" pitchFamily="34" charset="0"/>
                <a:ea typeface="Calibri" panose="020F0502020204030204" pitchFamily="34" charset="0"/>
              </a:rPr>
              <a:t> </a:t>
            </a:r>
            <a:r>
              <a:rPr lang="en-US" sz="900" u="sng" dirty="0">
                <a:solidFill>
                  <a:srgbClr val="000000"/>
                </a:solidFill>
                <a:latin typeface="Cambria" panose="02040503050406030204" pitchFamily="18" charset="0"/>
                <a:ea typeface="Calibri" panose="020F0502020204030204" pitchFamily="34" charset="0"/>
              </a:rPr>
              <a:t>Copyright: Uncommon Schools. Unless otherwise noted, all of the content in this resource is licensed under a</a:t>
            </a:r>
            <a:r>
              <a:rPr lang="en-US" sz="900" u="sng" dirty="0">
                <a:solidFill>
                  <a:srgbClr val="000000"/>
                </a:solidFill>
                <a:latin typeface="Cambria" panose="02040503050406030204" pitchFamily="18" charset="0"/>
                <a:ea typeface="Calibri" panose="020F0502020204030204" pitchFamily="34" charset="0"/>
                <a:cs typeface="Arial" panose="020B0604020202020204" pitchFamily="34" charset="0"/>
                <a:hlinkClick r:id="rId2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 </a:t>
            </a:r>
            <a:r>
              <a:rPr lang="en-US" sz="900" u="sng" dirty="0">
                <a:solidFill>
                  <a:srgbClr val="1155CC"/>
                </a:solidFill>
                <a:latin typeface="Cambria" panose="02040503050406030204" pitchFamily="18" charset="0"/>
                <a:ea typeface="Calibri" panose="020F0502020204030204" pitchFamily="34" charset="0"/>
                <a:cs typeface="Arial" panose="020B0604020202020204" pitchFamily="34" charset="0"/>
                <a:hlinkClick r:id="rId2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 Creative Commons Attribution International 4.0</a:t>
            </a:r>
            <a:r>
              <a:rPr lang="en-US" sz="900" dirty="0">
                <a:solidFill>
                  <a:srgbClr val="FF0000"/>
                </a:solidFill>
                <a:latin typeface="Cambria" panose="02040503050406030204" pitchFamily="18" charset="0"/>
                <a:ea typeface="Calibri" panose="020F0502020204030204" pitchFamily="34" charset="0"/>
              </a:rPr>
              <a:t> </a:t>
            </a:r>
            <a:r>
              <a:rPr lang="en-US" sz="900" dirty="0">
                <a:solidFill>
                  <a:srgbClr val="000000"/>
                </a:solidFill>
                <a:latin typeface="Cambria" panose="02040503050406030204" pitchFamily="18" charset="0"/>
                <a:ea typeface="Calibri" panose="020F0502020204030204" pitchFamily="34" charset="0"/>
              </a:rPr>
              <a:t>(CC BY-NC-SA) license. </a:t>
            </a:r>
            <a:endParaRPr lang="en-US" sz="1100" dirty="0">
              <a:latin typeface="Calibri" panose="020F0502020204030204" pitchFamily="34" charset="0"/>
              <a:ea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28842871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4200" dirty="0"/>
              <a:t>Email Address Task</a:t>
            </a:r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38BBCED4-3110-4B7E-88B3-1AAEE4DF09E4}"/>
              </a:ext>
            </a:extLst>
          </p:cNvPr>
          <p:cNvSpPr/>
          <p:nvPr/>
        </p:nvSpPr>
        <p:spPr>
          <a:xfrm>
            <a:off x="609600" y="1524000"/>
            <a:ext cx="10836166" cy="29238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600" i="0" u="none" strike="noStrike" kern="1200" cap="none" spc="0" normalizeH="0" baseline="0" noProof="0" dirty="0">
                <a:ln>
                  <a:noFill/>
                </a:ln>
                <a:solidFill>
                  <a:srgbClr val="292934"/>
                </a:solidFill>
                <a:effectLst/>
                <a:uLnTx/>
                <a:uFillTx/>
                <a:ea typeface="+mn-ea"/>
                <a:cs typeface="Courier New" pitchFamily="49" charset="0"/>
              </a:rPr>
              <a:t>Write a </a:t>
            </a:r>
            <a:r>
              <a:rPr lang="en-US" sz="2600" dirty="0">
                <a:solidFill>
                  <a:srgbClr val="292934"/>
                </a:solidFill>
                <a:cs typeface="Courier New" pitchFamily="49" charset="0"/>
              </a:rPr>
              <a:t>Java class called </a:t>
            </a:r>
            <a:r>
              <a:rPr lang="en-US" sz="2600" b="1" dirty="0" err="1">
                <a:solidFill>
                  <a:srgbClr val="292934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EmailAddress</a:t>
            </a:r>
            <a:r>
              <a:rPr lang="en-US" sz="2600" dirty="0">
                <a:solidFill>
                  <a:srgbClr val="292934"/>
                </a:solidFill>
                <a:cs typeface="Courier New" pitchFamily="49" charset="0"/>
              </a:rPr>
              <a:t> in which you declare a String called </a:t>
            </a:r>
            <a:r>
              <a:rPr lang="en-US" sz="2600" b="1" dirty="0">
                <a:solidFill>
                  <a:srgbClr val="292934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first</a:t>
            </a:r>
            <a:r>
              <a:rPr lang="en-US" sz="2600" dirty="0">
                <a:solidFill>
                  <a:srgbClr val="292934"/>
                </a:solidFill>
                <a:cs typeface="Courier New" pitchFamily="49" charset="0"/>
              </a:rPr>
              <a:t> to hold a student’s first name, and a String called </a:t>
            </a:r>
            <a:r>
              <a:rPr lang="en-US" sz="2600" b="1" dirty="0">
                <a:solidFill>
                  <a:srgbClr val="292934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last</a:t>
            </a:r>
            <a:r>
              <a:rPr lang="en-US" sz="2600" dirty="0">
                <a:solidFill>
                  <a:srgbClr val="292934"/>
                </a:solidFill>
                <a:cs typeface="Courier New" pitchFamily="49" charset="0"/>
              </a:rPr>
              <a:t> to hold the student’s last name. Then, print out the student’s email address in the format </a:t>
            </a:r>
            <a:r>
              <a:rPr lang="en-US" sz="2600" b="1" dirty="0">
                <a:solidFill>
                  <a:srgbClr val="292934"/>
                </a:solidFill>
                <a:cs typeface="Courier New" pitchFamily="49" charset="0"/>
              </a:rPr>
              <a:t>first initial-underscore-last name-at-</a:t>
            </a:r>
            <a:r>
              <a:rPr lang="en-US" sz="2600" b="1" dirty="0" err="1">
                <a:solidFill>
                  <a:srgbClr val="292934"/>
                </a:solidFill>
                <a:cs typeface="Courier New" pitchFamily="49" charset="0"/>
              </a:rPr>
              <a:t>myschool</a:t>
            </a:r>
            <a:r>
              <a:rPr lang="en-US" sz="2600" b="1" dirty="0">
                <a:solidFill>
                  <a:srgbClr val="292934"/>
                </a:solidFill>
                <a:cs typeface="Courier New" pitchFamily="49" charset="0"/>
              </a:rPr>
              <a:t>-dot-org </a:t>
            </a:r>
            <a:r>
              <a:rPr lang="en-US" sz="2600" dirty="0">
                <a:solidFill>
                  <a:srgbClr val="292934"/>
                </a:solidFill>
                <a:cs typeface="Courier New" pitchFamily="49" charset="0"/>
              </a:rPr>
              <a:t>(in all lowercase letters).  You must use the variables </a:t>
            </a:r>
            <a:r>
              <a:rPr lang="en-US" sz="2600" b="1" dirty="0">
                <a:solidFill>
                  <a:srgbClr val="292934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first</a:t>
            </a:r>
            <a:r>
              <a:rPr lang="en-US" sz="2600" dirty="0">
                <a:solidFill>
                  <a:srgbClr val="292934"/>
                </a:solidFill>
                <a:cs typeface="Courier New" pitchFamily="49" charset="0"/>
              </a:rPr>
              <a:t> and </a:t>
            </a:r>
            <a:r>
              <a:rPr lang="en-US" sz="2600" b="1" dirty="0">
                <a:solidFill>
                  <a:srgbClr val="292934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last</a:t>
            </a:r>
            <a:r>
              <a:rPr lang="en-US" sz="2600" dirty="0">
                <a:solidFill>
                  <a:srgbClr val="292934"/>
                </a:solidFill>
                <a:cs typeface="Courier New" pitchFamily="49" charset="0"/>
              </a:rPr>
              <a:t> to do this.</a:t>
            </a:r>
            <a:endParaRPr kumimoji="0" lang="en-US" sz="2600" i="0" u="none" strike="noStrike" kern="1200" cap="none" spc="0" normalizeH="0" baseline="0" noProof="0" dirty="0">
              <a:ln>
                <a:noFill/>
              </a:ln>
              <a:solidFill>
                <a:srgbClr val="FF0000"/>
              </a:solidFill>
              <a:effectLst/>
              <a:uLnTx/>
              <a:uFillTx/>
              <a:ea typeface="+mn-ea"/>
              <a:cs typeface="Courier New" pitchFamily="49" charset="0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2800" b="1" i="0" u="none" strike="noStrike" kern="1200" cap="none" spc="0" normalizeH="0" baseline="0" noProof="0" dirty="0">
              <a:ln>
                <a:noFill/>
              </a:ln>
              <a:solidFill>
                <a:srgbClr val="292934"/>
              </a:solidFill>
              <a:effectLst/>
              <a:uLnTx/>
              <a:uFillTx/>
              <a:latin typeface="Courier New" pitchFamily="49" charset="0"/>
              <a:ea typeface="+mn-ea"/>
              <a:cs typeface="Courier New" pitchFamily="49" charset="0"/>
            </a:endParaRPr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6BA957B6-3AA1-49B0-A1CB-758CA37EB3BE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663831157"/>
              </p:ext>
            </p:extLst>
          </p:nvPr>
        </p:nvGraphicFramePr>
        <p:xfrm>
          <a:off x="609600" y="4209101"/>
          <a:ext cx="10541876" cy="13716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4635062">
                  <a:extLst>
                    <a:ext uri="{9D8B030D-6E8A-4147-A177-3AD203B41FA5}">
                      <a16:colId xmlns:a16="http://schemas.microsoft.com/office/drawing/2014/main" val="3737832413"/>
                    </a:ext>
                  </a:extLst>
                </a:gridCol>
                <a:gridCol w="5906814">
                  <a:extLst>
                    <a:ext uri="{9D8B030D-6E8A-4147-A177-3AD203B41FA5}">
                      <a16:colId xmlns:a16="http://schemas.microsoft.com/office/drawing/2014/main" val="3663123856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US" sz="2600" dirty="0"/>
                        <a:t>Sample Input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600" dirty="0"/>
                        <a:t>Sample Output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119772143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US" sz="2600" b="1" dirty="0">
                          <a:latin typeface="Courier New" panose="02070309020205020404" pitchFamily="49" charset="0"/>
                          <a:cs typeface="Courier New" panose="02070309020205020404" pitchFamily="49" charset="0"/>
                        </a:rPr>
                        <a:t>first: </a:t>
                      </a:r>
                      <a:r>
                        <a:rPr lang="en-US" sz="2600" b="1" dirty="0" err="1">
                          <a:latin typeface="Courier New" panose="02070309020205020404" pitchFamily="49" charset="0"/>
                          <a:cs typeface="Courier New" panose="02070309020205020404" pitchFamily="49" charset="0"/>
                        </a:rPr>
                        <a:t>Beyonce</a:t>
                      </a:r>
                      <a:endParaRPr lang="en-US" sz="2600" b="1" dirty="0">
                        <a:latin typeface="Courier New" panose="02070309020205020404" pitchFamily="49" charset="0"/>
                        <a:cs typeface="Courier New" panose="02070309020205020404" pitchFamily="49" charset="0"/>
                      </a:endParaRPr>
                    </a:p>
                    <a:p>
                      <a:r>
                        <a:rPr lang="en-US" sz="2600" b="1" dirty="0">
                          <a:latin typeface="Courier New" panose="02070309020205020404" pitchFamily="49" charset="0"/>
                          <a:cs typeface="Courier New" panose="02070309020205020404" pitchFamily="49" charset="0"/>
                        </a:rPr>
                        <a:t>last: Knowles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600" b="1" dirty="0">
                          <a:latin typeface="Courier New" panose="02070309020205020404" pitchFamily="49" charset="0"/>
                          <a:cs typeface="Courier New" panose="02070309020205020404" pitchFamily="49" charset="0"/>
                        </a:rPr>
                        <a:t>b_knowles@myschool.org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210859937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512705484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4200" dirty="0"/>
              <a:t>Exemplar Pseudocode</a:t>
            </a:r>
          </a:p>
        </p:txBody>
      </p:sp>
      <p:sp>
        <p:nvSpPr>
          <p:cNvPr id="8" name="Content Placeholder 2">
            <a:extLst>
              <a:ext uri="{FF2B5EF4-FFF2-40B4-BE49-F238E27FC236}">
                <a16:creationId xmlns:a16="http://schemas.microsoft.com/office/drawing/2014/main" id="{24414C5F-DA7C-40B9-9CC4-B6513EFAB9A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599" y="1649792"/>
            <a:ext cx="10972799" cy="3290070"/>
          </a:xfrm>
        </p:spPr>
        <p:txBody>
          <a:bodyPr>
            <a:normAutofit/>
          </a:bodyPr>
          <a:lstStyle/>
          <a:p>
            <a:pPr marL="228600" indent="-228600">
              <a:buFont typeface="+mj-lt"/>
              <a:buAutoNum type="arabicPeriod"/>
            </a:pPr>
            <a:r>
              <a:rPr lang="en-US" sz="2800" dirty="0"/>
              <a:t>Define </a:t>
            </a:r>
            <a:r>
              <a:rPr lang="en-US" sz="2800" b="1" dirty="0"/>
              <a:t>first</a:t>
            </a:r>
            <a:r>
              <a:rPr lang="en-US" sz="2800" dirty="0"/>
              <a:t> and </a:t>
            </a:r>
            <a:r>
              <a:rPr lang="en-US" sz="2800" b="1" dirty="0"/>
              <a:t>last </a:t>
            </a:r>
            <a:r>
              <a:rPr lang="en-US" sz="2800" dirty="0"/>
              <a:t>variables</a:t>
            </a:r>
          </a:p>
          <a:p>
            <a:pPr marL="228600" indent="-228600">
              <a:buFont typeface="+mj-lt"/>
              <a:buAutoNum type="arabicPeriod"/>
            </a:pPr>
            <a:r>
              <a:rPr lang="en-US" sz="2800" dirty="0"/>
              <a:t>Define an </a:t>
            </a:r>
            <a:r>
              <a:rPr lang="en-US" sz="2800" b="1" dirty="0"/>
              <a:t>empty string </a:t>
            </a:r>
            <a:r>
              <a:rPr lang="en-US" sz="2800" dirty="0"/>
              <a:t>to store the email address</a:t>
            </a:r>
          </a:p>
          <a:p>
            <a:pPr marL="228600" indent="-228600">
              <a:buFont typeface="+mj-lt"/>
              <a:buAutoNum type="arabicPeriod"/>
            </a:pPr>
            <a:r>
              <a:rPr lang="en-US" sz="2800" dirty="0"/>
              <a:t>Add the </a:t>
            </a:r>
            <a:r>
              <a:rPr lang="en-US" sz="2800" b="1" dirty="0"/>
              <a:t>first initial </a:t>
            </a:r>
            <a:r>
              <a:rPr lang="en-US" sz="2800" dirty="0"/>
              <a:t>to the email address</a:t>
            </a:r>
          </a:p>
          <a:p>
            <a:pPr marL="228600" indent="-228600">
              <a:buFont typeface="+mj-lt"/>
              <a:buAutoNum type="arabicPeriod"/>
            </a:pPr>
            <a:r>
              <a:rPr lang="en-US" sz="2800" dirty="0"/>
              <a:t>Add the </a:t>
            </a:r>
            <a:r>
              <a:rPr lang="en-US" sz="2800" b="1" dirty="0"/>
              <a:t>underscore </a:t>
            </a:r>
            <a:r>
              <a:rPr lang="en-US" sz="2800" dirty="0"/>
              <a:t>to the email address</a:t>
            </a:r>
          </a:p>
          <a:p>
            <a:pPr marL="228600" indent="-228600">
              <a:buFont typeface="+mj-lt"/>
              <a:buAutoNum type="arabicPeriod"/>
            </a:pPr>
            <a:r>
              <a:rPr lang="en-US" sz="2800" dirty="0"/>
              <a:t>Add the </a:t>
            </a:r>
            <a:r>
              <a:rPr lang="en-US" sz="2800" b="1" dirty="0"/>
              <a:t>last name </a:t>
            </a:r>
            <a:r>
              <a:rPr lang="en-US" sz="2800" dirty="0"/>
              <a:t>to the email address</a:t>
            </a:r>
          </a:p>
          <a:p>
            <a:pPr marL="228600" indent="-228600">
              <a:buFont typeface="+mj-lt"/>
              <a:buAutoNum type="arabicPeriod"/>
            </a:pPr>
            <a:r>
              <a:rPr lang="en-US" sz="2800" dirty="0"/>
              <a:t>Print out the email address</a:t>
            </a:r>
            <a:endParaRPr lang="en-US" sz="2800" b="1" dirty="0"/>
          </a:p>
          <a:p>
            <a:pPr marL="228600" indent="-228600">
              <a:buFont typeface="+mj-lt"/>
              <a:buAutoNum type="arabicPeriod"/>
            </a:pPr>
            <a:endParaRPr lang="en-US" sz="2800" dirty="0"/>
          </a:p>
        </p:txBody>
      </p:sp>
    </p:spTree>
    <p:extLst>
      <p:ext uri="{BB962C8B-B14F-4D97-AF65-F5344CB8AC3E}">
        <p14:creationId xmlns:p14="http://schemas.microsoft.com/office/powerpoint/2010/main" val="105725955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 build="p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4200" dirty="0"/>
              <a:t>Exemplar Pseudocode</a:t>
            </a:r>
          </a:p>
        </p:txBody>
      </p:sp>
      <p:sp>
        <p:nvSpPr>
          <p:cNvPr id="8" name="Content Placeholder 2">
            <a:extLst>
              <a:ext uri="{FF2B5EF4-FFF2-40B4-BE49-F238E27FC236}">
                <a16:creationId xmlns:a16="http://schemas.microsoft.com/office/drawing/2014/main" id="{24414C5F-DA7C-40B9-9CC4-B6513EFAB9A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599" y="1649792"/>
            <a:ext cx="10972799" cy="1779208"/>
          </a:xfrm>
        </p:spPr>
        <p:txBody>
          <a:bodyPr>
            <a:normAutofit/>
          </a:bodyPr>
          <a:lstStyle/>
          <a:p>
            <a:r>
              <a:rPr lang="en-US" sz="2800" dirty="0"/>
              <a:t>What do you notice about this pseudocode?</a:t>
            </a:r>
          </a:p>
          <a:p>
            <a:r>
              <a:rPr lang="en-US" sz="2800" dirty="0"/>
              <a:t>How does it change your understanding about what is needed to answer this type of free response question?</a:t>
            </a:r>
          </a:p>
          <a:p>
            <a:pPr marL="0" indent="0">
              <a:buNone/>
            </a:pPr>
            <a:endParaRPr lang="en-US" sz="1000" dirty="0"/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99315235-AEF3-4957-AA29-B3FFB96C5AF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94978" y="3429000"/>
            <a:ext cx="3202040" cy="320204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6060025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 build="p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4200" dirty="0"/>
              <a:t>Check for Understanding</a:t>
            </a:r>
          </a:p>
        </p:txBody>
      </p:sp>
      <p:sp>
        <p:nvSpPr>
          <p:cNvPr id="8" name="Content Placeholder 2">
            <a:extLst>
              <a:ext uri="{FF2B5EF4-FFF2-40B4-BE49-F238E27FC236}">
                <a16:creationId xmlns:a16="http://schemas.microsoft.com/office/drawing/2014/main" id="{24414C5F-DA7C-40B9-9CC4-B6513EFAB9A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599" y="1649792"/>
            <a:ext cx="10972799" cy="1779208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sz="2800" dirty="0"/>
              <a:t>This was a problem about building a new String from old ones. Describe the </a:t>
            </a:r>
            <a:r>
              <a:rPr lang="en-US" sz="2800" b="1" dirty="0"/>
              <a:t>general strategy </a:t>
            </a:r>
            <a:r>
              <a:rPr lang="en-US" sz="2800" dirty="0"/>
              <a:t>we used to solve this problem.</a:t>
            </a:r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99315235-AEF3-4957-AA29-B3FFB96C5AF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94978" y="2892972"/>
            <a:ext cx="3202040" cy="320204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5722004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 build="p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4200" dirty="0"/>
              <a:t>Key Idea: Objects and Methods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180377A9-96F1-45CA-BB79-D33ED4875C8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artisticPhotocopy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83603" y="1219199"/>
            <a:ext cx="6224794" cy="6224794"/>
          </a:xfrm>
          <a:prstGeom prst="rect">
            <a:avLst/>
          </a:prstGeom>
        </p:spPr>
      </p:pic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A0AE666F-6B6A-4752-AD96-D92EDBC76C8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599" y="1828800"/>
            <a:ext cx="11130455" cy="4648199"/>
          </a:xfrm>
        </p:spPr>
        <p:txBody>
          <a:bodyPr>
            <a:normAutofit/>
          </a:bodyPr>
          <a:lstStyle/>
          <a:p>
            <a:pPr marL="0" indent="0">
              <a:buNone/>
            </a:pPr>
            <a:endParaRPr lang="en-US" sz="3800" dirty="0"/>
          </a:p>
          <a:p>
            <a:pPr marL="0" indent="0">
              <a:buNone/>
            </a:pPr>
            <a:r>
              <a:rPr lang="en-US" sz="3800" dirty="0"/>
              <a:t>When you need to use parts of existing Strings to create a new String, first declare an empty String and then build it up by concatenation until it’s the String you want!</a:t>
            </a:r>
          </a:p>
        </p:txBody>
      </p:sp>
    </p:spTree>
    <p:extLst>
      <p:ext uri="{BB962C8B-B14F-4D97-AF65-F5344CB8AC3E}">
        <p14:creationId xmlns:p14="http://schemas.microsoft.com/office/powerpoint/2010/main" val="3204407889"/>
      </p:ext>
    </p:extLst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Clarity">
  <a:themeElements>
    <a:clrScheme name="Clarity">
      <a:dk1>
        <a:srgbClr val="292934"/>
      </a:dk1>
      <a:lt1>
        <a:srgbClr val="FFFFFF"/>
      </a:lt1>
      <a:dk2>
        <a:srgbClr val="D2533C"/>
      </a:dk2>
      <a:lt2>
        <a:srgbClr val="F3F2DC"/>
      </a:lt2>
      <a:accent1>
        <a:srgbClr val="93A299"/>
      </a:accent1>
      <a:accent2>
        <a:srgbClr val="AD8F67"/>
      </a:accent2>
      <a:accent3>
        <a:srgbClr val="726056"/>
      </a:accent3>
      <a:accent4>
        <a:srgbClr val="4C5A6A"/>
      </a:accent4>
      <a:accent5>
        <a:srgbClr val="808DA0"/>
      </a:accent5>
      <a:accent6>
        <a:srgbClr val="79463D"/>
      </a:accent6>
      <a:hlink>
        <a:srgbClr val="0000FF"/>
      </a:hlink>
      <a:folHlink>
        <a:srgbClr val="800080"/>
      </a:folHlink>
    </a:clrScheme>
    <a:fontScheme name="Office Classic 2">
      <a:majorFont>
        <a:latin typeface="Arial"/>
        <a:ea typeface=""/>
        <a:cs typeface=""/>
        <a:font script="Jpan" typeface="ＭＳ Ｐゴシック"/>
        <a:font script="Hang" typeface="돋움"/>
        <a:font script="Hans" typeface="方正舒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돋움"/>
        <a:font script="Hans" typeface="方正舒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Clarity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hade val="86000"/>
                <a:satMod val="140000"/>
              </a:schemeClr>
            </a:gs>
            <a:gs pos="45000">
              <a:schemeClr val="phClr">
                <a:tint val="48000"/>
                <a:satMod val="150000"/>
              </a:schemeClr>
            </a:gs>
            <a:gs pos="100000">
              <a:schemeClr val="phClr">
                <a:tint val="28000"/>
                <a:satMod val="160000"/>
              </a:schemeClr>
            </a:gs>
          </a:gsLst>
          <a:path path="circle">
            <a:fillToRect l="100000" t="100000" r="100000" b="100000"/>
          </a:path>
        </a:gradFill>
        <a:gradFill rotWithShape="1">
          <a:gsLst>
            <a:gs pos="0">
              <a:schemeClr val="phClr">
                <a:shade val="70000"/>
                <a:satMod val="150000"/>
              </a:schemeClr>
            </a:gs>
            <a:gs pos="34000">
              <a:schemeClr val="phClr">
                <a:shade val="70000"/>
                <a:satMod val="140000"/>
              </a:schemeClr>
            </a:gs>
            <a:gs pos="70000">
              <a:schemeClr val="phClr">
                <a:tint val="100000"/>
                <a:shade val="90000"/>
                <a:satMod val="140000"/>
              </a:schemeClr>
            </a:gs>
            <a:gs pos="100000">
              <a:schemeClr val="phClr">
                <a:tint val="100000"/>
                <a:shade val="100000"/>
                <a:satMod val="100000"/>
              </a:schemeClr>
            </a:gs>
          </a:gsLst>
          <a:path path="circle">
            <a:fillToRect l="100000" t="100000" r="100000" b="100000"/>
          </a:path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26425" cap="flat" cmpd="sng" algn="ctr">
          <a:solidFill>
            <a:schemeClr val="phClr"/>
          </a:solidFill>
          <a:prstDash val="solid"/>
        </a:ln>
        <a:ln w="4445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2700000" algn="br" rotWithShape="0">
              <a:srgbClr val="000000">
                <a:alpha val="60000"/>
              </a:srgbClr>
            </a:outerShdw>
          </a:effectLst>
        </a:effectStyle>
        <a:effectStyle>
          <a:effectLst>
            <a:outerShdw blurRad="38100" dist="25400" dir="2700000" algn="br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balanced" dir="t">
              <a:rot lat="0" lon="0" rev="5100000"/>
            </a:lightRig>
          </a:scene3d>
          <a:sp3d contourW="6350">
            <a:bevelT w="29210" h="12700"/>
            <a:contourClr>
              <a:schemeClr val="phClr">
                <a:shade val="30000"/>
                <a:satMod val="13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85000"/>
                <a:satMod val="180000"/>
              </a:schemeClr>
            </a:gs>
            <a:gs pos="40000">
              <a:schemeClr val="phClr">
                <a:tint val="95000"/>
                <a:shade val="85000"/>
                <a:satMod val="150000"/>
              </a:schemeClr>
            </a:gs>
            <a:gs pos="100000">
              <a:schemeClr val="phClr">
                <a:shade val="45000"/>
                <a:satMod val="200000"/>
              </a:schemeClr>
            </a:gs>
          </a:gsLst>
          <a:lin ang="5400000" scaled="0"/>
        </a:gradFill>
        <a:blipFill rotWithShape="1">
          <a:blip xmlns:r="http://schemas.openxmlformats.org/officeDocument/2006/relationships" r:embed="rId1">
            <a:duotone>
              <a:schemeClr val="phClr">
                <a:shade val="55000"/>
              </a:schemeClr>
              <a:schemeClr val="phClr">
                <a:tint val="97000"/>
                <a:satMod val="95000"/>
              </a:schemeClr>
            </a:duotone>
          </a:blip>
          <a:tile tx="0" ty="0" sx="70000" sy="70000" flip="none" algn="tl"/>
        </a:blipFill>
      </a:bgFillStyleLst>
    </a:fmtScheme>
  </a:themeElements>
  <a:objectDefaults/>
  <a:extraClrSchemeLst/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TaxCatchAll xmlns="fe47d094-ef1c-40d9-b79f-ad6a1250ca48"/>
  </documentManagement>
</p:properties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AA9BAC888BA22C41B9F2A0E9AAE6557E" ma:contentTypeVersion="21" ma:contentTypeDescription="Create a new document." ma:contentTypeScope="" ma:versionID="b68bd2ab48626c90f674d18db900aded">
  <xsd:schema xmlns:xsd="http://www.w3.org/2001/XMLSchema" xmlns:xs="http://www.w3.org/2001/XMLSchema" xmlns:p="http://schemas.microsoft.com/office/2006/metadata/properties" xmlns:ns2="fe47d094-ef1c-40d9-b79f-ad6a1250ca48" xmlns:ns3="3ee8ef6b-14c7-4c85-9a67-368bf66fbc18" targetNamespace="http://schemas.microsoft.com/office/2006/metadata/properties" ma:root="true" ma:fieldsID="7d03520f6182613596d0bf954635684a" ns2:_="" ns3:_="">
    <xsd:import namespace="fe47d094-ef1c-40d9-b79f-ad6a1250ca48"/>
    <xsd:import namespace="3ee8ef6b-14c7-4c85-9a67-368bf66fbc18"/>
    <xsd:element name="properties">
      <xsd:complexType>
        <xsd:sequence>
          <xsd:element name="documentManagement">
            <xsd:complexType>
              <xsd:all>
                <xsd:element ref="ns2:TaxCatchAll" minOccurs="0"/>
                <xsd:element ref="ns3:MediaServiceMetadata" minOccurs="0"/>
                <xsd:element ref="ns3:MediaServiceFastMetadata" minOccurs="0"/>
                <xsd:element ref="ns3:MediaServiceAutoKeyPoints" minOccurs="0"/>
                <xsd:element ref="ns3:MediaServiceKeyPoint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fe47d094-ef1c-40d9-b79f-ad6a1250ca48" elementFormDefault="qualified">
    <xsd:import namespace="http://schemas.microsoft.com/office/2006/documentManagement/types"/>
    <xsd:import namespace="http://schemas.microsoft.com/office/infopath/2007/PartnerControls"/>
    <xsd:element name="TaxCatchAll" ma:index="8" nillable="true" ma:displayName="Taxonomy Catch All Column" ma:hidden="true" ma:list="{a3c1d095-037c-4089-b47c-5b9f1be77c86}" ma:internalName="TaxCatchAll" ma:showField="CatchAllData" ma:web="fe47d094-ef1c-40d9-b79f-ad6a1250ca48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3ee8ef6b-14c7-4c85-9a67-368bf66fbc18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9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10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AutoKeyPoints" ma:index="11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2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Props1.xml><?xml version="1.0" encoding="utf-8"?>
<ds:datastoreItem xmlns:ds="http://schemas.openxmlformats.org/officeDocument/2006/customXml" ds:itemID="{8B21EBB1-A1BB-4A1A-B446-51C98CA89B00}">
  <ds:schemaRefs>
    <ds:schemaRef ds:uri="http://schemas.microsoft.com/office/2006/metadata/properties"/>
    <ds:schemaRef ds:uri="http://schemas.microsoft.com/office/infopath/2007/PartnerControls"/>
    <ds:schemaRef ds:uri="fe47d094-ef1c-40d9-b79f-ad6a1250ca48"/>
  </ds:schemaRefs>
</ds:datastoreItem>
</file>

<file path=customXml/itemProps2.xml><?xml version="1.0" encoding="utf-8"?>
<ds:datastoreItem xmlns:ds="http://schemas.openxmlformats.org/officeDocument/2006/customXml" ds:itemID="{A06C5AA2-41DF-4270-B09C-E0E7186E221E}">
  <ds:schemaRefs>
    <ds:schemaRef ds:uri="http://schemas.microsoft.com/sharepoint/v3/contenttype/forms"/>
  </ds:schemaRefs>
</ds:datastoreItem>
</file>

<file path=customXml/itemProps3.xml><?xml version="1.0" encoding="utf-8"?>
<ds:datastoreItem xmlns:ds="http://schemas.openxmlformats.org/officeDocument/2006/customXml" ds:itemID="{EDD311C2-CA0F-411B-B9D3-E108605966AF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fe47d094-ef1c-40d9-b79f-ad6a1250ca48"/>
    <ds:schemaRef ds:uri="3ee8ef6b-14c7-4c85-9a67-368bf66fbc18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otalTime>16</TotalTime>
  <Words>267</Words>
  <Application>Microsoft Office PowerPoint</Application>
  <PresentationFormat>Widescreen</PresentationFormat>
  <Paragraphs>24</Paragraphs>
  <Slides>6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6</vt:i4>
      </vt:variant>
    </vt:vector>
  </HeadingPairs>
  <TitlesOfParts>
    <vt:vector size="11" baseType="lpstr">
      <vt:lpstr>Arial</vt:lpstr>
      <vt:lpstr>Calibri</vt:lpstr>
      <vt:lpstr>Cambria</vt:lpstr>
      <vt:lpstr>Courier New</vt:lpstr>
      <vt:lpstr>Clarity</vt:lpstr>
      <vt:lpstr>Unit 2 lesson 31:  unit 2 quiz reteach</vt:lpstr>
      <vt:lpstr>Email Address Task</vt:lpstr>
      <vt:lpstr>Exemplar Pseudocode</vt:lpstr>
      <vt:lpstr>Exemplar Pseudocode</vt:lpstr>
      <vt:lpstr>Check for Understanding</vt:lpstr>
      <vt:lpstr>Key Idea: Objects and Methods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Unit 2 lesson 10:  unit 2 quiz reteach</dc:title>
  <dc:creator>Allison</dc:creator>
  <cp:lastModifiedBy>Lori Lower</cp:lastModifiedBy>
  <cp:revision>4</cp:revision>
  <dcterms:created xsi:type="dcterms:W3CDTF">2019-08-15T21:37:30Z</dcterms:created>
  <dcterms:modified xsi:type="dcterms:W3CDTF">2020-07-01T13:10:21Z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0x010100AA9BAC888BA22C41B9F2A0E9AAE6557E</vt:lpwstr>
  </property>
</Properties>
</file>