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74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635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1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97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20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DA79EC-8399-4F56-9C1D-79C18AB56777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4BE18C-2CDC-47BA-8A89-957A8979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Unit 2 </a:t>
            </a:r>
            <a:r>
              <a:rPr lang="en-US" sz="4000" b="1"/>
              <a:t>lesson 22: </a:t>
            </a:r>
            <a:br>
              <a:rPr lang="en-US" sz="4000"/>
            </a:br>
            <a:r>
              <a:rPr lang="en-US" sz="4000"/>
              <a:t>the Scanner </a:t>
            </a:r>
            <a:r>
              <a:rPr lang="en-US" sz="4000" dirty="0"/>
              <a:t>Class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3C2EF0-B752-48A0-8989-B33B152FD07B}"/>
              </a:ext>
            </a:extLst>
          </p:cNvPr>
          <p:cNvSpPr/>
          <p:nvPr/>
        </p:nvSpPr>
        <p:spPr>
          <a:xfrm>
            <a:off x="914400" y="6081470"/>
            <a:ext cx="6096000" cy="414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900" u="sng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Copyright: Uncommon Schools. Unless otherwise noted, all of the content in this resource is licensed under a</a:t>
            </a:r>
            <a:r>
              <a:rPr lang="en-US" sz="900" u="sng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900" u="sng" dirty="0">
                <a:solidFill>
                  <a:srgbClr val="1155CC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Creative Commons Attribution International 4.0</a:t>
            </a:r>
            <a:r>
              <a:rPr lang="en-US" sz="9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r>
              <a:rPr lang="en-US" sz="9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(CC BY-NC-SA) license.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4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BF2EBDC-E947-4B25-905F-24E2458E5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32" y="1028700"/>
            <a:ext cx="6457335" cy="64573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B371F4-98B1-44BC-B8FF-1D9D095E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User Input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9425A8C-3F8F-467C-B62D-BA783DD6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33552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200" dirty="0"/>
              <a:t>When getting user input, use </a:t>
            </a:r>
            <a:r>
              <a:rPr lang="en-US" sz="4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4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4200" dirty="0"/>
              <a:t>, </a:t>
            </a:r>
            <a:r>
              <a:rPr lang="en-US" sz="4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sz="4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4200" dirty="0"/>
              <a:t>, or </a:t>
            </a:r>
            <a:r>
              <a:rPr lang="en-US" sz="4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4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4200" dirty="0"/>
              <a:t> depending on the </a:t>
            </a:r>
            <a:r>
              <a:rPr lang="en-US" sz="4200" b="1" dirty="0"/>
              <a:t>type </a:t>
            </a:r>
            <a:r>
              <a:rPr lang="en-US" sz="4200" dirty="0"/>
              <a:t>of the input.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56213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Get Organized!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60" y="1667402"/>
            <a:ext cx="10972799" cy="4195515"/>
          </a:xfrm>
        </p:spPr>
        <p:txBody>
          <a:bodyPr>
            <a:noAutofit/>
          </a:bodyPr>
          <a:lstStyle/>
          <a:p>
            <a:r>
              <a:rPr lang="en-US" sz="2800" dirty="0"/>
              <a:t>All </a:t>
            </a:r>
            <a:r>
              <a:rPr lang="en-US" sz="2800" b="1" dirty="0"/>
              <a:t>Unit 1 notes </a:t>
            </a:r>
            <a:r>
              <a:rPr lang="en-US" sz="2800" dirty="0"/>
              <a:t>should be </a:t>
            </a:r>
            <a:r>
              <a:rPr lang="en-US" sz="2800" b="1" dirty="0"/>
              <a:t>labeled and ordered by lesson number </a:t>
            </a:r>
            <a:r>
              <a:rPr lang="en-US" sz="2800" dirty="0"/>
              <a:t>in your notebook/binder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Update the </a:t>
            </a:r>
            <a:r>
              <a:rPr lang="en-US" sz="2800" b="1" dirty="0"/>
              <a:t>table of contents </a:t>
            </a:r>
            <a:r>
              <a:rPr lang="en-US" sz="2800" dirty="0"/>
              <a:t>at the front of your notebook with topics from all Unit 1 lessons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Put quizzes, exit tickets, and key assignments into your </a:t>
            </a:r>
            <a:r>
              <a:rPr lang="en-US" sz="2800" b="1" dirty="0"/>
              <a:t>Unit 1 study folder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b="1" dirty="0"/>
              <a:t>Discard </a:t>
            </a:r>
            <a:r>
              <a:rPr lang="en-US" sz="2800" dirty="0"/>
              <a:t>any other papers. You should have no loose papers!!!</a:t>
            </a:r>
            <a:endParaRPr lang="en-US" sz="2800" b="1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270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D86913B-6D19-46EC-947B-B69CDDD01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707" y="1519518"/>
            <a:ext cx="3482788" cy="3482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Turn and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61" y="1667403"/>
            <a:ext cx="7006064" cy="367107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</a:t>
            </a:r>
            <a:r>
              <a:rPr lang="en-US" sz="2800" b="1" dirty="0"/>
              <a:t>different</a:t>
            </a:r>
            <a:r>
              <a:rPr lang="en-US" sz="2800" dirty="0"/>
              <a:t> about this program from other programs we have written?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some programs and apps that you use regularly that </a:t>
            </a:r>
            <a:r>
              <a:rPr lang="en-US" sz="2800" b="1" dirty="0"/>
              <a:t>depend on user interaction</a:t>
            </a:r>
            <a:r>
              <a:rPr lang="en-US" sz="2800" dirty="0"/>
              <a:t>? Specifically, what type of </a:t>
            </a:r>
            <a:r>
              <a:rPr lang="en-US" sz="2800" b="1" dirty="0"/>
              <a:t>user input</a:t>
            </a:r>
            <a:r>
              <a:rPr lang="en-US" sz="2800" dirty="0"/>
              <a:t> do they require?</a:t>
            </a:r>
          </a:p>
        </p:txBody>
      </p:sp>
    </p:spTree>
    <p:extLst>
      <p:ext uri="{BB962C8B-B14F-4D97-AF65-F5344CB8AC3E}">
        <p14:creationId xmlns:p14="http://schemas.microsoft.com/office/powerpoint/2010/main" val="100381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43C2-AAFA-4978-BF0E-380A73E9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Scanner Class: Step 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B59D46-6282-4E03-BFE8-E386E262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7777"/>
            <a:ext cx="10569388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Import the Java library that contains the class:</a:t>
            </a:r>
          </a:p>
          <a:p>
            <a:pPr marL="0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sz="4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40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4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E5CB38-0DBA-4BDA-92F4-728F40C42794}"/>
              </a:ext>
            </a:extLst>
          </p:cNvPr>
          <p:cNvGrpSpPr/>
          <p:nvPr/>
        </p:nvGrpSpPr>
        <p:grpSpPr>
          <a:xfrm>
            <a:off x="838200" y="3554507"/>
            <a:ext cx="2286000" cy="2703969"/>
            <a:chOff x="838200" y="3810000"/>
            <a:chExt cx="2286000" cy="270396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080DBD1-8245-47D0-AFB3-F1BE78AC1F8A}"/>
                </a:ext>
              </a:extLst>
            </p:cNvPr>
            <p:cNvSpPr txBox="1"/>
            <p:nvPr/>
          </p:nvSpPr>
          <p:spPr>
            <a:xfrm>
              <a:off x="838200" y="4267200"/>
              <a:ext cx="228600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Use 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 whenever you want to use built-in libraries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02237F7-811A-43EB-A872-9A2FDFCEA8F2}"/>
                </a:ext>
              </a:extLst>
            </p:cNvPr>
            <p:cNvCxnSpPr/>
            <p:nvPr/>
          </p:nvCxnSpPr>
          <p:spPr>
            <a:xfrm>
              <a:off x="1905000" y="3810000"/>
              <a:ext cx="0" cy="31782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B0B67F1-84D5-43FB-95E1-9B1C83CD1C78}"/>
              </a:ext>
            </a:extLst>
          </p:cNvPr>
          <p:cNvGrpSpPr/>
          <p:nvPr/>
        </p:nvGrpSpPr>
        <p:grpSpPr>
          <a:xfrm>
            <a:off x="3962400" y="3554507"/>
            <a:ext cx="2286000" cy="2273082"/>
            <a:chOff x="3962400" y="3810000"/>
            <a:chExt cx="2286000" cy="227308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FA651D3-A41D-4DC6-B93B-534C14BB30A3}"/>
                </a:ext>
              </a:extLst>
            </p:cNvPr>
            <p:cNvSpPr txBox="1"/>
            <p:nvPr/>
          </p:nvSpPr>
          <p:spPr>
            <a:xfrm>
              <a:off x="3962400" y="4267200"/>
              <a:ext cx="22860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Name of the library you’re importing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BF1153A-60A2-44D5-AD14-8B6780C96402}"/>
                </a:ext>
              </a:extLst>
            </p:cNvPr>
            <p:cNvCxnSpPr/>
            <p:nvPr/>
          </p:nvCxnSpPr>
          <p:spPr>
            <a:xfrm>
              <a:off x="4953000" y="3810000"/>
              <a:ext cx="0" cy="31782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4A3DD4B-BE33-4670-9C27-841C90CE0CC9}"/>
              </a:ext>
            </a:extLst>
          </p:cNvPr>
          <p:cNvGrpSpPr/>
          <p:nvPr/>
        </p:nvGrpSpPr>
        <p:grpSpPr>
          <a:xfrm>
            <a:off x="6400799" y="3554507"/>
            <a:ext cx="3106265" cy="2273082"/>
            <a:chOff x="6400799" y="3810000"/>
            <a:chExt cx="3106265" cy="227308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17766F-D355-4595-8314-67337B09CC77}"/>
                </a:ext>
              </a:extLst>
            </p:cNvPr>
            <p:cNvSpPr txBox="1"/>
            <p:nvPr/>
          </p:nvSpPr>
          <p:spPr>
            <a:xfrm>
              <a:off x="6400799" y="4267200"/>
              <a:ext cx="310626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Name of the class you’re importing from the </a:t>
              </a:r>
              <a:r>
                <a:rPr lang="en-US" sz="2800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util</a:t>
              </a:r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 library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564CBCD-AA7A-4260-9935-8593350E5C5B}"/>
                </a:ext>
              </a:extLst>
            </p:cNvPr>
            <p:cNvCxnSpPr/>
            <p:nvPr/>
          </p:nvCxnSpPr>
          <p:spPr>
            <a:xfrm>
              <a:off x="7315200" y="3810000"/>
              <a:ext cx="0" cy="31782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008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FA25-7B76-4639-A307-392AE6E4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Scanner Class: 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7CB8-24EF-4089-ACDB-CCC5681D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337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Declare a </a:t>
            </a:r>
            <a:r>
              <a:rPr lang="en-US" sz="3600" b="1" dirty="0"/>
              <a:t>variable of the correct type </a:t>
            </a:r>
            <a:r>
              <a:rPr lang="en-US" sz="3600" dirty="0"/>
              <a:t>that will store the user’s input (could be String, integer, etc.):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	String name;</a:t>
            </a:r>
          </a:p>
          <a:p>
            <a:pPr marL="0" indent="0">
              <a:buNone/>
            </a:pPr>
            <a:endParaRPr lang="en-US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250493-2F3F-4561-B999-B3A3FB4A51FD}"/>
              </a:ext>
            </a:extLst>
          </p:cNvPr>
          <p:cNvGrpSpPr/>
          <p:nvPr/>
        </p:nvGrpSpPr>
        <p:grpSpPr>
          <a:xfrm>
            <a:off x="1434353" y="3694094"/>
            <a:ext cx="1981200" cy="1563706"/>
            <a:chOff x="990600" y="4572000"/>
            <a:chExt cx="1981200" cy="156370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E7903D4-4179-4FB2-B529-448FA3F587AA}"/>
                </a:ext>
              </a:extLst>
            </p:cNvPr>
            <p:cNvSpPr txBox="1"/>
            <p:nvPr/>
          </p:nvSpPr>
          <p:spPr>
            <a:xfrm>
              <a:off x="990600" y="5181599"/>
              <a:ext cx="1981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Type of variable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DB57D76-3C4D-4D46-BD27-753651682F09}"/>
                </a:ext>
              </a:extLst>
            </p:cNvPr>
            <p:cNvCxnSpPr/>
            <p:nvPr/>
          </p:nvCxnSpPr>
          <p:spPr>
            <a:xfrm flipV="1">
              <a:off x="1524000" y="4572000"/>
              <a:ext cx="228600" cy="6095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E542D5-0925-4B69-A442-0E9C5E2F1C7F}"/>
              </a:ext>
            </a:extLst>
          </p:cNvPr>
          <p:cNvGrpSpPr/>
          <p:nvPr/>
        </p:nvGrpSpPr>
        <p:grpSpPr>
          <a:xfrm>
            <a:off x="3644153" y="3694094"/>
            <a:ext cx="1981200" cy="1563707"/>
            <a:chOff x="3200400" y="4572000"/>
            <a:chExt cx="1981200" cy="156370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298CCA1-D295-4B20-9007-2E28D63D6366}"/>
                </a:ext>
              </a:extLst>
            </p:cNvPr>
            <p:cNvSpPr txBox="1"/>
            <p:nvPr/>
          </p:nvSpPr>
          <p:spPr>
            <a:xfrm>
              <a:off x="3200400" y="5181600"/>
              <a:ext cx="1981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Name of variable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A68B32A-ACC4-495D-84EB-8279FD51BBA2}"/>
                </a:ext>
              </a:extLst>
            </p:cNvPr>
            <p:cNvCxnSpPr/>
            <p:nvPr/>
          </p:nvCxnSpPr>
          <p:spPr>
            <a:xfrm flipH="1" flipV="1">
              <a:off x="3962400" y="4572000"/>
              <a:ext cx="152400" cy="609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133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DFEF331-986A-4B32-89DD-2C0F89744AA7}"/>
              </a:ext>
            </a:extLst>
          </p:cNvPr>
          <p:cNvSpPr/>
          <p:nvPr/>
        </p:nvSpPr>
        <p:spPr>
          <a:xfrm>
            <a:off x="4744558" y="3106271"/>
            <a:ext cx="1010783" cy="4802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24FA25-7B76-4639-A307-392AE6E4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Scanner Class: 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7CB8-24EF-4089-ACDB-CCC5681D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0"/>
            <a:ext cx="11291047" cy="337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Create a </a:t>
            </a:r>
            <a:r>
              <a:rPr lang="en-US" sz="3600" b="1" dirty="0"/>
              <a:t>Scanner object </a:t>
            </a:r>
            <a:r>
              <a:rPr lang="en-US" sz="3600" dirty="0"/>
              <a:t>(often called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</a:t>
            </a:r>
            <a:r>
              <a:rPr lang="en-US" sz="3600" dirty="0"/>
              <a:t>) that reads input from the keyboard: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600" b="1" dirty="0">
                <a:latin typeface="Courier New" pitchFamily="49" charset="0"/>
                <a:cs typeface="Courier New" pitchFamily="49" charset="0"/>
              </a:rPr>
              <a:t>Scanner scan = new Scanner(System.in);</a:t>
            </a:r>
          </a:p>
          <a:p>
            <a:pPr marL="0" indent="0">
              <a:buNone/>
            </a:pPr>
            <a:endParaRPr lang="en-US" sz="3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4CAB8F-C70C-43F8-B355-78B2E95B557E}"/>
              </a:ext>
            </a:extLst>
          </p:cNvPr>
          <p:cNvGrpSpPr/>
          <p:nvPr/>
        </p:nvGrpSpPr>
        <p:grpSpPr>
          <a:xfrm>
            <a:off x="5105399" y="3696812"/>
            <a:ext cx="2570617" cy="1994594"/>
            <a:chOff x="3733799" y="4191000"/>
            <a:chExt cx="2570617" cy="199459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CCACB9F-0C64-4942-A9FE-BFE45D46D075}"/>
                </a:ext>
              </a:extLst>
            </p:cNvPr>
            <p:cNvSpPr txBox="1"/>
            <p:nvPr/>
          </p:nvSpPr>
          <p:spPr>
            <a:xfrm>
              <a:off x="3733799" y="4800599"/>
              <a:ext cx="257061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Use new because it’s an object!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14EBBEC-F6B1-4567-BAA2-F76E1AAE8DB5}"/>
                </a:ext>
              </a:extLst>
            </p:cNvPr>
            <p:cNvCxnSpPr/>
            <p:nvPr/>
          </p:nvCxnSpPr>
          <p:spPr>
            <a:xfrm flipH="1" flipV="1">
              <a:off x="4114800" y="4191000"/>
              <a:ext cx="152400" cy="609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5E99309-7E24-44A9-A57B-EEBCB5B08225}"/>
              </a:ext>
            </a:extLst>
          </p:cNvPr>
          <p:cNvGrpSpPr/>
          <p:nvPr/>
        </p:nvGrpSpPr>
        <p:grpSpPr>
          <a:xfrm>
            <a:off x="862852" y="3692902"/>
            <a:ext cx="1956547" cy="1563707"/>
            <a:chOff x="609599" y="4191000"/>
            <a:chExt cx="1956547" cy="156370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1E3AC3-B9A8-4354-89FD-E53DBB0F0A04}"/>
                </a:ext>
              </a:extLst>
            </p:cNvPr>
            <p:cNvSpPr txBox="1"/>
            <p:nvPr/>
          </p:nvSpPr>
          <p:spPr>
            <a:xfrm>
              <a:off x="609599" y="4800600"/>
              <a:ext cx="195654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Type of object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07283A8-35F6-4119-BE1D-7DFDBB1CE295}"/>
                </a:ext>
              </a:extLst>
            </p:cNvPr>
            <p:cNvCxnSpPr/>
            <p:nvPr/>
          </p:nvCxnSpPr>
          <p:spPr>
            <a:xfrm flipV="1">
              <a:off x="1143000" y="4191000"/>
              <a:ext cx="228600" cy="6095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40D8867-16BB-423D-ACCB-451B652251FF}"/>
              </a:ext>
            </a:extLst>
          </p:cNvPr>
          <p:cNvGrpSpPr/>
          <p:nvPr/>
        </p:nvGrpSpPr>
        <p:grpSpPr>
          <a:xfrm>
            <a:off x="2980763" y="3692903"/>
            <a:ext cx="1790689" cy="1563706"/>
            <a:chOff x="2133599" y="4212849"/>
            <a:chExt cx="1790689" cy="156370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A2336AD-69A2-4049-9012-6288921800B4}"/>
                </a:ext>
              </a:extLst>
            </p:cNvPr>
            <p:cNvSpPr txBox="1"/>
            <p:nvPr/>
          </p:nvSpPr>
          <p:spPr>
            <a:xfrm>
              <a:off x="2133599" y="4822448"/>
              <a:ext cx="179068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Name of object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BE642BC-8AA8-426A-B56B-C5E97DA49BEA}"/>
                </a:ext>
              </a:extLst>
            </p:cNvPr>
            <p:cNvCxnSpPr/>
            <p:nvPr/>
          </p:nvCxnSpPr>
          <p:spPr>
            <a:xfrm flipV="1">
              <a:off x="2667000" y="4212849"/>
              <a:ext cx="0" cy="609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6AD9688-8719-4180-8E4D-F38996ADE185}"/>
              </a:ext>
            </a:extLst>
          </p:cNvPr>
          <p:cNvSpPr txBox="1"/>
          <p:nvPr/>
        </p:nvSpPr>
        <p:spPr>
          <a:xfrm>
            <a:off x="8306693" y="4302501"/>
            <a:ext cx="1792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Type of object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FE319C-B97F-4C06-B83C-9954C5BCCE7A}"/>
              </a:ext>
            </a:extLst>
          </p:cNvPr>
          <p:cNvCxnSpPr/>
          <p:nvPr/>
        </p:nvCxnSpPr>
        <p:spPr>
          <a:xfrm flipH="1" flipV="1">
            <a:off x="7626261" y="3692903"/>
            <a:ext cx="675503" cy="6095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0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FA25-7B76-4639-A307-392AE6E4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Scanner Class: Step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7CB8-24EF-4089-ACDB-CCC5681D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0"/>
            <a:ext cx="11291047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Ask for the </a:t>
            </a:r>
            <a:r>
              <a:rPr lang="en-US" sz="3600" b="1" dirty="0"/>
              <a:t>user’s input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(“What’s your name? ”);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C2DA0A85-1740-4B4E-90F7-8B6A81B25783}"/>
              </a:ext>
            </a:extLst>
          </p:cNvPr>
          <p:cNvSpPr/>
          <p:nvPr/>
        </p:nvSpPr>
        <p:spPr>
          <a:xfrm rot="5400000">
            <a:off x="7806017" y="992841"/>
            <a:ext cx="761999" cy="487231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826782-DBAC-4C6B-9BC2-3F1398EC3F92}"/>
              </a:ext>
            </a:extLst>
          </p:cNvPr>
          <p:cNvSpPr txBox="1"/>
          <p:nvPr/>
        </p:nvSpPr>
        <p:spPr>
          <a:xfrm>
            <a:off x="5159190" y="3809999"/>
            <a:ext cx="599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This should display on the screen</a:t>
            </a:r>
          </a:p>
        </p:txBody>
      </p:sp>
    </p:spTree>
    <p:extLst>
      <p:ext uri="{BB962C8B-B14F-4D97-AF65-F5344CB8AC3E}">
        <p14:creationId xmlns:p14="http://schemas.microsoft.com/office/powerpoint/2010/main" val="279262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FA25-7B76-4639-A307-392AE6E4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Scanner Class: Step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7CB8-24EF-4089-ACDB-CCC5681D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0"/>
            <a:ext cx="11291047" cy="182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/>
              <a:t>Store </a:t>
            </a:r>
            <a:r>
              <a:rPr lang="en-US" sz="3600" dirty="0"/>
              <a:t>the user’s input in the </a:t>
            </a:r>
            <a:r>
              <a:rPr lang="en-US" sz="3600" b="1" dirty="0"/>
              <a:t>variable </a:t>
            </a:r>
            <a:r>
              <a:rPr lang="en-US" sz="3600" dirty="0"/>
              <a:t>you just declared:</a:t>
            </a:r>
            <a:endParaRPr lang="en-US" sz="3600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41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4100" b="1" dirty="0" err="1">
                <a:latin typeface="Courier New" pitchFamily="49" charset="0"/>
                <a:cs typeface="Courier New" pitchFamily="49" charset="0"/>
              </a:rPr>
              <a:t>scan.nextLine</a:t>
            </a:r>
            <a:r>
              <a:rPr lang="en-US" sz="41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36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84E957F-6915-4332-A8AA-60E53A8E08B5}"/>
              </a:ext>
            </a:extLst>
          </p:cNvPr>
          <p:cNvGrpSpPr/>
          <p:nvPr/>
        </p:nvGrpSpPr>
        <p:grpSpPr>
          <a:xfrm>
            <a:off x="2362200" y="3028147"/>
            <a:ext cx="2568377" cy="1791324"/>
            <a:chOff x="2362200" y="3028147"/>
            <a:chExt cx="2568377" cy="179132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38125CB-D79B-468B-A7F7-1534D632DD60}"/>
                </a:ext>
              </a:extLst>
            </p:cNvPr>
            <p:cNvSpPr txBox="1"/>
            <p:nvPr/>
          </p:nvSpPr>
          <p:spPr>
            <a:xfrm>
              <a:off x="2362200" y="3434476"/>
              <a:ext cx="256837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Look at the object called 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scan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2A0FBF6-2391-4465-A480-8FE159707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9695" y="3028147"/>
              <a:ext cx="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0409F2-9833-4E12-B387-230753EF1D5C}"/>
              </a:ext>
            </a:extLst>
          </p:cNvPr>
          <p:cNvGrpSpPr/>
          <p:nvPr/>
        </p:nvGrpSpPr>
        <p:grpSpPr>
          <a:xfrm>
            <a:off x="5320556" y="3028147"/>
            <a:ext cx="4854383" cy="1411307"/>
            <a:chOff x="4648199" y="3810000"/>
            <a:chExt cx="4854383" cy="14113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1D245C-E0D0-4DEB-A697-8386AC5EDEDA}"/>
                </a:ext>
              </a:extLst>
            </p:cNvPr>
            <p:cNvSpPr txBox="1"/>
            <p:nvPr/>
          </p:nvSpPr>
          <p:spPr>
            <a:xfrm>
              <a:off x="4648199" y="4267200"/>
              <a:ext cx="48543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Find the “next line” (i.e., next string of text)</a:t>
              </a:r>
              <a:endPara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983AFCD-38E6-478F-AB90-B6BAA9F74B10}"/>
                </a:ext>
              </a:extLst>
            </p:cNvPr>
            <p:cNvCxnSpPr/>
            <p:nvPr/>
          </p:nvCxnSpPr>
          <p:spPr>
            <a:xfrm flipV="1">
              <a:off x="5638800" y="3810000"/>
              <a:ext cx="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5E4644-55A2-4C6F-A7B8-D846365812D4}"/>
              </a:ext>
            </a:extLst>
          </p:cNvPr>
          <p:cNvGrpSpPr/>
          <p:nvPr/>
        </p:nvGrpSpPr>
        <p:grpSpPr>
          <a:xfrm>
            <a:off x="490811" y="3028147"/>
            <a:ext cx="1676400" cy="1927720"/>
            <a:chOff x="685800" y="3886200"/>
            <a:chExt cx="1676400" cy="192772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468079-A751-4F80-9E35-0FE0A6B892ED}"/>
                </a:ext>
              </a:extLst>
            </p:cNvPr>
            <p:cNvSpPr txBox="1"/>
            <p:nvPr/>
          </p:nvSpPr>
          <p:spPr>
            <a:xfrm>
              <a:off x="685800" y="4859813"/>
              <a:ext cx="1676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mic Sans MS" pitchFamily="66" charset="0"/>
                </a:rPr>
                <a:t>Store it in 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name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DD15091-49E5-4E91-AE3C-49E006A86914}"/>
                </a:ext>
              </a:extLst>
            </p:cNvPr>
            <p:cNvCxnSpPr/>
            <p:nvPr/>
          </p:nvCxnSpPr>
          <p:spPr>
            <a:xfrm flipV="1">
              <a:off x="1447800" y="3886200"/>
              <a:ext cx="0" cy="9332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8241E2E-BA28-4068-80A6-60EBFC54F4F3}"/>
              </a:ext>
            </a:extLst>
          </p:cNvPr>
          <p:cNvSpPr txBox="1"/>
          <p:nvPr/>
        </p:nvSpPr>
        <p:spPr>
          <a:xfrm>
            <a:off x="609598" y="5257800"/>
            <a:ext cx="114524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Now you can </a:t>
            </a:r>
            <a:r>
              <a:rPr lang="en-US" sz="3300" b="1" dirty="0"/>
              <a:t>use the variable </a:t>
            </a:r>
            <a:r>
              <a:rPr lang="en-US" sz="3300" dirty="0"/>
              <a:t>just like you normally would!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38983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D86913B-6D19-46EC-947B-B69CDDD01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707" y="1519518"/>
            <a:ext cx="3482788" cy="3482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Turn and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61" y="1667403"/>
            <a:ext cx="7006064" cy="367107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Explain to your partner how to </a:t>
            </a:r>
            <a:r>
              <a:rPr lang="en-US" sz="2800" b="1" dirty="0"/>
              <a:t>generate</a:t>
            </a:r>
            <a:r>
              <a:rPr lang="en-US" sz="2800" dirty="0"/>
              <a:t> and </a:t>
            </a:r>
            <a:r>
              <a:rPr lang="en-US" sz="2800" b="1" dirty="0"/>
              <a:t>use </a:t>
            </a:r>
            <a:r>
              <a:rPr lang="en-US" sz="2800" dirty="0"/>
              <a:t>user input in your program.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might be different if we were asking the user for their </a:t>
            </a:r>
            <a:r>
              <a:rPr lang="en-US" sz="2800" b="1" dirty="0"/>
              <a:t>age </a:t>
            </a:r>
            <a:r>
              <a:rPr lang="en-US" sz="2800" dirty="0"/>
              <a:t>instead of their name?</a:t>
            </a:r>
          </a:p>
        </p:txBody>
      </p:sp>
    </p:spTree>
    <p:extLst>
      <p:ext uri="{BB962C8B-B14F-4D97-AF65-F5344CB8AC3E}">
        <p14:creationId xmlns:p14="http://schemas.microsoft.com/office/powerpoint/2010/main" val="1105491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9BAC888BA22C41B9F2A0E9AAE6557E" ma:contentTypeVersion="21" ma:contentTypeDescription="Create a new document." ma:contentTypeScope="" ma:versionID="b68bd2ab48626c90f674d18db900aded">
  <xsd:schema xmlns:xsd="http://www.w3.org/2001/XMLSchema" xmlns:xs="http://www.w3.org/2001/XMLSchema" xmlns:p="http://schemas.microsoft.com/office/2006/metadata/properties" xmlns:ns2="fe47d094-ef1c-40d9-b79f-ad6a1250ca48" xmlns:ns3="3ee8ef6b-14c7-4c85-9a67-368bf66fbc18" targetNamespace="http://schemas.microsoft.com/office/2006/metadata/properties" ma:root="true" ma:fieldsID="7d03520f6182613596d0bf954635684a" ns2:_="" ns3:_="">
    <xsd:import namespace="fe47d094-ef1c-40d9-b79f-ad6a1250ca48"/>
    <xsd:import namespace="3ee8ef6b-14c7-4c85-9a67-368bf66fbc1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7d094-ef1c-40d9-b79f-ad6a1250ca48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a3c1d095-037c-4089-b47c-5b9f1be77c86}" ma:internalName="TaxCatchAll" ma:showField="CatchAllData" ma:web="fe47d094-ef1c-40d9-b79f-ad6a1250ca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ef6b-14c7-4c85-9a67-368bf66fb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47d094-ef1c-40d9-b79f-ad6a1250ca48"/>
  </documentManagement>
</p:properties>
</file>

<file path=customXml/itemProps1.xml><?xml version="1.0" encoding="utf-8"?>
<ds:datastoreItem xmlns:ds="http://schemas.openxmlformats.org/officeDocument/2006/customXml" ds:itemID="{D84C7287-1578-4A4D-898A-C3A069B4E9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47d094-ef1c-40d9-b79f-ad6a1250ca48"/>
    <ds:schemaRef ds:uri="3ee8ef6b-14c7-4c85-9a67-368bf66fbc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C672C9-5B21-48CD-B4CE-A396D3A552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9E9F62-6F16-4D1E-A1F1-68F138687D17}">
  <ds:schemaRefs>
    <ds:schemaRef ds:uri="http://schemas.microsoft.com/office/2006/metadata/properties"/>
    <ds:schemaRef ds:uri="http://schemas.microsoft.com/office/infopath/2007/PartnerControls"/>
    <ds:schemaRef ds:uri="fe47d094-ef1c-40d9-b79f-ad6a1250ca4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440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Comic Sans MS</vt:lpstr>
      <vt:lpstr>Courier New</vt:lpstr>
      <vt:lpstr>Clarity</vt:lpstr>
      <vt:lpstr>Unit 2 lesson 22:  the Scanner Class</vt:lpstr>
      <vt:lpstr>Get Organized!</vt:lpstr>
      <vt:lpstr>Turn and Talk</vt:lpstr>
      <vt:lpstr>Using the Scanner Class: Step 1</vt:lpstr>
      <vt:lpstr>Using the Scanner Class: Step 2</vt:lpstr>
      <vt:lpstr>Using the Scanner Class: Step 3</vt:lpstr>
      <vt:lpstr>Using the Scanner Class: Step 4</vt:lpstr>
      <vt:lpstr>Using the Scanner Class: Step 5</vt:lpstr>
      <vt:lpstr>Turn and Talk</vt:lpstr>
      <vt:lpstr>Key Idea: User Input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lesson 1:  Scanner Class</dc:title>
  <dc:creator>Allison</dc:creator>
  <cp:lastModifiedBy>Lori Lower</cp:lastModifiedBy>
  <cp:revision>15</cp:revision>
  <dcterms:created xsi:type="dcterms:W3CDTF">2019-08-09T12:22:54Z</dcterms:created>
  <dcterms:modified xsi:type="dcterms:W3CDTF">2020-06-30T19:38:56Z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0x010100AA9BAC888BA22C41B9F2A0E9AAE6557E</vt:lpwstr>
  </property>
</Properties>
</file>