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ctiveX/activeX1.xml" ContentType="application/vnd.ms-office.activeX+xml"/>
  <Override PartName="/ppt/notesSlides/notesSlide9.xml" ContentType="application/vnd.openxmlformats-officedocument.presentationml.notesSlide+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15" r:id="rId2"/>
    <p:sldId id="300" r:id="rId3"/>
    <p:sldId id="305" r:id="rId4"/>
    <p:sldId id="302" r:id="rId5"/>
    <p:sldId id="323" r:id="rId6"/>
    <p:sldId id="324" r:id="rId7"/>
    <p:sldId id="322" r:id="rId8"/>
    <p:sldId id="318" r:id="rId9"/>
    <p:sldId id="321" r:id="rId10"/>
    <p:sldId id="325" r:id="rId11"/>
    <p:sldId id="314" r:id="rId12"/>
    <p:sldId id="32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2190" autoAdjust="0"/>
  </p:normalViewPr>
  <p:slideViewPr>
    <p:cSldViewPr>
      <p:cViewPr varScale="1">
        <p:scale>
          <a:sx n="85" d="100"/>
          <a:sy n="85" d="100"/>
        </p:scale>
        <p:origin x="18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D9239A-86A1-4BF0-91EB-5ED1F63D34B3}" type="datetimeFigureOut">
              <a:rPr lang="en-US" smtClean="0"/>
              <a:t>9/8/20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94440F-1EFE-4B39-B623-C15173927D07}" type="slidenum">
              <a:rPr lang="en-US" smtClean="0"/>
              <a:t>‹#›</a:t>
            </a:fld>
            <a:endParaRPr lang="en-US"/>
          </a:p>
        </p:txBody>
      </p:sp>
    </p:spTree>
    <p:extLst>
      <p:ext uri="{BB962C8B-B14F-4D97-AF65-F5344CB8AC3E}">
        <p14:creationId xmlns:p14="http://schemas.microsoft.com/office/powerpoint/2010/main" val="284597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7077D41B-DB4C-4B8A-B11D-BF5D1AB194C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3766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5321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349598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t>4</a:t>
            </a:fld>
            <a:endParaRPr lang="en-US"/>
          </a:p>
        </p:txBody>
      </p:sp>
    </p:spTree>
    <p:extLst>
      <p:ext uri="{BB962C8B-B14F-4D97-AF65-F5344CB8AC3E}">
        <p14:creationId xmlns:p14="http://schemas.microsoft.com/office/powerpoint/2010/main" val="4241134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44797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4797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t>7</a:t>
            </a:fld>
            <a:endParaRPr lang="en-US"/>
          </a:p>
        </p:txBody>
      </p:sp>
    </p:spTree>
    <p:extLst>
      <p:ext uri="{BB962C8B-B14F-4D97-AF65-F5344CB8AC3E}">
        <p14:creationId xmlns:p14="http://schemas.microsoft.com/office/powerpoint/2010/main" val="4241134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353686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154592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1B1A13-508F-409A-9E23-54410920837A}" type="datetimeFigureOut">
              <a:rPr lang="en-US" smtClean="0">
                <a:solidFill>
                  <a:srgbClr val="464653"/>
                </a:solidFill>
              </a:rPr>
              <a:pPr/>
              <a:t>9/8/20</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318099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1248795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0000657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7731081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1B1A13-508F-409A-9E23-54410920837A}" type="datetimeFigureOut">
              <a:rPr lang="en-US" smtClean="0">
                <a:solidFill>
                  <a:srgbClr val="DDE9EC"/>
                </a:solidFill>
              </a:rPr>
              <a:pPr/>
              <a:t>9/8/20</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69504004"/>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7686297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25232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5167187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58975633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9/8/20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0361039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DDE9EC"/>
                </a:solidFill>
              </a:rPr>
              <a:pPr/>
              <a:t>9/8/20</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6845502"/>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1B1A13-508F-409A-9E23-54410920837A}" type="datetimeFigureOut">
              <a:rPr lang="en-US" smtClean="0">
                <a:solidFill>
                  <a:srgbClr val="464653"/>
                </a:solidFill>
              </a:rPr>
              <a:pPr/>
              <a:t>9/8/20</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E61F501-4E7D-41EC-9AF4-F525E7E4B404}"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5970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6000" kern="1200">
          <a:solidFill>
            <a:schemeClr val="tx2"/>
          </a:solidFill>
          <a:latin typeface="Franklin Gothic Medium Cond"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reativecommons.org/licenses/by/4.0/" TargetMode="Externa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hyperlink" Target="https://wwnorton.com/books/9780393631678"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88782"/>
            <a:ext cx="5833227" cy="78483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500" dirty="0">
                <a:solidFill>
                  <a:prstClr val="white"/>
                </a:solidFill>
                <a:latin typeface="Impact" pitchFamily="34" charset="0"/>
              </a:rPr>
              <a:t>FIRST FIVE ARE </a:t>
            </a:r>
            <a:r>
              <a:rPr lang="en-US" sz="4500" u="sng" dirty="0">
                <a:solidFill>
                  <a:prstClr val="white"/>
                </a:solidFill>
                <a:latin typeface="Impact" pitchFamily="34" charset="0"/>
              </a:rPr>
              <a:t>SACRED</a:t>
            </a:r>
            <a:r>
              <a:rPr lang="en-US" sz="4500" dirty="0">
                <a:solidFill>
                  <a:prstClr val="white"/>
                </a:solidFill>
                <a:latin typeface="Impact" pitchFamily="34" charset="0"/>
              </a:rPr>
              <a:t>.</a:t>
            </a:r>
          </a:p>
        </p:txBody>
      </p:sp>
      <p:sp>
        <p:nvSpPr>
          <p:cNvPr id="2" name="TextBox 1"/>
          <p:cNvSpPr txBox="1"/>
          <p:nvPr/>
        </p:nvSpPr>
        <p:spPr>
          <a:xfrm>
            <a:off x="344552" y="1828800"/>
            <a:ext cx="8534400" cy="1077218"/>
          </a:xfrm>
          <a:prstGeom prst="rect">
            <a:avLst/>
          </a:prstGeom>
          <a:noFill/>
        </p:spPr>
        <p:txBody>
          <a:bodyPr wrap="square" rtlCol="0">
            <a:spAutoFit/>
          </a:bodyPr>
          <a:lstStyle/>
          <a:p>
            <a:pPr algn="ctr"/>
            <a:r>
              <a:rPr lang="en-US" sz="3200" dirty="0">
                <a:solidFill>
                  <a:prstClr val="black"/>
                </a:solidFill>
                <a:latin typeface="Cambria" panose="02040503050406030204" pitchFamily="18" charset="0"/>
              </a:rPr>
              <a:t>Set your SMART goals for our </a:t>
            </a:r>
            <a:br>
              <a:rPr lang="en-US" sz="3200" dirty="0">
                <a:solidFill>
                  <a:prstClr val="black"/>
                </a:solidFill>
                <a:latin typeface="Cambria" panose="02040503050406030204" pitchFamily="18" charset="0"/>
              </a:rPr>
            </a:br>
            <a:r>
              <a:rPr lang="en-US" sz="3200" dirty="0">
                <a:solidFill>
                  <a:prstClr val="black"/>
                </a:solidFill>
                <a:latin typeface="Cambria" panose="02040503050406030204" pitchFamily="18" charset="0"/>
              </a:rPr>
              <a:t>IRR work time today.</a:t>
            </a:r>
          </a:p>
        </p:txBody>
      </p:sp>
      <p:pic>
        <p:nvPicPr>
          <p:cNvPr id="5" name="Picture 4" descr="A picture containing drawing&#10;&#10;Description automatically generated">
            <a:extLst>
              <a:ext uri="{FF2B5EF4-FFF2-40B4-BE49-F238E27FC236}">
                <a16:creationId xmlns:a16="http://schemas.microsoft.com/office/drawing/2014/main" id="{41D2E105-20D1-0947-8EAB-F323EDC8031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26931" y="1337687"/>
            <a:ext cx="1504950" cy="353695"/>
          </a:xfrm>
          <a:prstGeom prst="rect">
            <a:avLst/>
          </a:prstGeom>
        </p:spPr>
      </p:pic>
      <p:sp>
        <p:nvSpPr>
          <p:cNvPr id="6" name="Rectangle 5">
            <a:extLst>
              <a:ext uri="{FF2B5EF4-FFF2-40B4-BE49-F238E27FC236}">
                <a16:creationId xmlns:a16="http://schemas.microsoft.com/office/drawing/2014/main" id="{F8D17DAA-0540-8643-9EBA-C85531807094}"/>
              </a:ext>
            </a:extLst>
          </p:cNvPr>
          <p:cNvSpPr/>
          <p:nvPr/>
        </p:nvSpPr>
        <p:spPr>
          <a:xfrm>
            <a:off x="526931" y="6145998"/>
            <a:ext cx="8166337" cy="523220"/>
          </a:xfrm>
          <a:prstGeom prst="rect">
            <a:avLst/>
          </a:prstGeom>
        </p:spPr>
        <p:txBody>
          <a:bodyPr wrap="square">
            <a:spAutoFit/>
          </a:bodyPr>
          <a:lstStyle/>
          <a:p>
            <a:r>
              <a:rPr lang="en-US" sz="1400" dirty="0"/>
              <a:t>Copyright: Uncommon Schools. Unless otherwise noted, all of the content in this resource is licensed under a </a:t>
            </a:r>
            <a:r>
              <a:rPr lang="en-US" sz="1400" dirty="0">
                <a:hlinkClick r:id="rId4"/>
              </a:rPr>
              <a:t> Creative Commons Attribution International 4.0</a:t>
            </a:r>
            <a:r>
              <a:rPr lang="en-US" sz="1400" dirty="0"/>
              <a:t> (CC BY-NC-SA) license. </a:t>
            </a:r>
          </a:p>
        </p:txBody>
      </p:sp>
    </p:spTree>
    <p:extLst>
      <p:ext uri="{BB962C8B-B14F-4D97-AF65-F5344CB8AC3E}">
        <p14:creationId xmlns:p14="http://schemas.microsoft.com/office/powerpoint/2010/main" val="50591605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 Goal</a:t>
            </a:r>
          </a:p>
        </p:txBody>
      </p:sp>
      <p:sp>
        <p:nvSpPr>
          <p:cNvPr id="3" name="TextBox 2"/>
          <p:cNvSpPr txBox="1"/>
          <p:nvPr/>
        </p:nvSpPr>
        <p:spPr>
          <a:xfrm>
            <a:off x="342900" y="1371600"/>
            <a:ext cx="8534400" cy="1107996"/>
          </a:xfrm>
          <a:prstGeom prst="rect">
            <a:avLst/>
          </a:prstGeom>
          <a:solidFill>
            <a:srgbClr val="FFFF00"/>
          </a:solidFill>
          <a:ln>
            <a:solidFill>
              <a:schemeClr val="tx1"/>
            </a:solidFill>
          </a:ln>
        </p:spPr>
        <p:txBody>
          <a:bodyPr wrap="square" rtlCol="0">
            <a:spAutoFit/>
          </a:bodyPr>
          <a:lstStyle/>
          <a:p>
            <a:pPr algn="ctr"/>
            <a:r>
              <a:rPr lang="en-US" sz="6600" dirty="0">
                <a:solidFill>
                  <a:prstClr val="black"/>
                </a:solidFill>
                <a:latin typeface="Franklin Gothic Medium Cond" panose="020B0606030402020204" pitchFamily="34" charset="0"/>
              </a:rPr>
              <a:t>IRR – 1,000 words</a:t>
            </a:r>
          </a:p>
        </p:txBody>
      </p:sp>
      <p:sp>
        <p:nvSpPr>
          <p:cNvPr id="4" name="TextBox 3"/>
          <p:cNvSpPr txBox="1"/>
          <p:nvPr/>
        </p:nvSpPr>
        <p:spPr>
          <a:xfrm>
            <a:off x="342900" y="2617381"/>
            <a:ext cx="4914900" cy="3554819"/>
          </a:xfrm>
          <a:prstGeom prst="rect">
            <a:avLst/>
          </a:prstGeom>
          <a:noFill/>
        </p:spPr>
        <p:txBody>
          <a:bodyPr wrap="square" rtlCol="0">
            <a:spAutoFit/>
          </a:bodyPr>
          <a:lstStyle/>
          <a:p>
            <a:pPr marL="571500" indent="-571500">
              <a:buFont typeface="Arial" panose="020B0604020202020204" pitchFamily="34" charset="0"/>
              <a:buChar char="•"/>
            </a:pPr>
            <a:r>
              <a:rPr lang="en-US" sz="3200" dirty="0">
                <a:solidFill>
                  <a:prstClr val="black"/>
                </a:solidFill>
                <a:latin typeface="Cambria" panose="02040503050406030204" pitchFamily="18" charset="0"/>
              </a:rPr>
              <a:t>Resources to use:</a:t>
            </a:r>
          </a:p>
          <a:p>
            <a:pPr marL="571500" indent="-571500">
              <a:buFont typeface="Arial" panose="020B0604020202020204" pitchFamily="34" charset="0"/>
              <a:buChar char="•"/>
            </a:pPr>
            <a:endParaRPr lang="en-US" sz="600" dirty="0">
              <a:solidFill>
                <a:prstClr val="black"/>
              </a:solidFill>
              <a:latin typeface="Cambria" panose="02040503050406030204" pitchFamily="18" charset="0"/>
            </a:endParaRPr>
          </a:p>
          <a:p>
            <a:pPr marL="1028700" lvl="1" indent="-571500">
              <a:buFont typeface="Arial" panose="020B0604020202020204" pitchFamily="34" charset="0"/>
              <a:buChar char="•"/>
            </a:pPr>
            <a:r>
              <a:rPr lang="en-US" sz="2800" b="1" dirty="0">
                <a:solidFill>
                  <a:srgbClr val="0070C0"/>
                </a:solidFill>
                <a:latin typeface="Cambria" panose="02040503050406030204" pitchFamily="18" charset="0"/>
              </a:rPr>
              <a:t>IRR outline</a:t>
            </a:r>
          </a:p>
          <a:p>
            <a:pPr marL="1028700" lvl="1" indent="-571500">
              <a:buFont typeface="Arial" panose="020B0604020202020204" pitchFamily="34" charset="0"/>
              <a:buChar char="•"/>
            </a:pPr>
            <a:endParaRPr lang="en-US" sz="600" dirty="0">
              <a:solidFill>
                <a:prstClr val="black"/>
              </a:solidFill>
              <a:latin typeface="Cambria" panose="02040503050406030204" pitchFamily="18" charset="0"/>
            </a:endParaRPr>
          </a:p>
          <a:p>
            <a:pPr marL="1028700" lvl="1" indent="-571500">
              <a:buFont typeface="Arial" panose="020B0604020202020204" pitchFamily="34" charset="0"/>
              <a:buChar char="•"/>
            </a:pPr>
            <a:r>
              <a:rPr lang="en-US" sz="2800" b="1" dirty="0">
                <a:solidFill>
                  <a:srgbClr val="0070C0"/>
                </a:solidFill>
                <a:latin typeface="Cambria" panose="02040503050406030204" pitchFamily="18" charset="0"/>
              </a:rPr>
              <a:t>Source Tracker</a:t>
            </a:r>
          </a:p>
          <a:p>
            <a:pPr marL="1028700" lvl="1" indent="-571500">
              <a:buFont typeface="Arial" panose="020B0604020202020204" pitchFamily="34" charset="0"/>
              <a:buChar char="•"/>
            </a:pPr>
            <a:endParaRPr lang="en-US" sz="600" b="1" dirty="0">
              <a:solidFill>
                <a:srgbClr val="0070C0"/>
              </a:solidFill>
              <a:latin typeface="Cambria" panose="02040503050406030204" pitchFamily="18" charset="0"/>
            </a:endParaRPr>
          </a:p>
          <a:p>
            <a:pPr marL="1028700" lvl="1" indent="-571500">
              <a:buFont typeface="Arial" panose="020B0604020202020204" pitchFamily="34" charset="0"/>
              <a:buChar char="•"/>
            </a:pPr>
            <a:r>
              <a:rPr lang="en-US" sz="2800" b="1" dirty="0">
                <a:solidFill>
                  <a:srgbClr val="0070C0"/>
                </a:solidFill>
                <a:latin typeface="Cambria" panose="02040503050406030204" pitchFamily="18" charset="0"/>
              </a:rPr>
              <a:t>Annotated hard copies of sources</a:t>
            </a:r>
          </a:p>
          <a:p>
            <a:pPr marL="1028700" lvl="1" indent="-571500">
              <a:buFont typeface="Arial" panose="020B0604020202020204" pitchFamily="34" charset="0"/>
              <a:buChar char="•"/>
            </a:pPr>
            <a:endParaRPr lang="en-US" sz="700" dirty="0">
              <a:solidFill>
                <a:prstClr val="black"/>
              </a:solidFill>
              <a:latin typeface="Cambria" panose="02040503050406030204" pitchFamily="18" charset="0"/>
            </a:endParaRPr>
          </a:p>
          <a:p>
            <a:pPr marL="1028700" lvl="1" indent="-571500">
              <a:buFont typeface="Arial" panose="020B0604020202020204" pitchFamily="34" charset="0"/>
              <a:buChar char="•"/>
            </a:pPr>
            <a:r>
              <a:rPr lang="en-US" sz="2800" b="1" dirty="0">
                <a:solidFill>
                  <a:srgbClr val="0070C0"/>
                </a:solidFill>
                <a:latin typeface="Cambria" panose="02040503050406030204" pitchFamily="18" charset="0"/>
              </a:rPr>
              <a:t>Annotated IRR exemplar</a:t>
            </a:r>
          </a:p>
        </p:txBody>
      </p:sp>
      <p:sp>
        <p:nvSpPr>
          <p:cNvPr id="5" name="TextBox 4"/>
          <p:cNvSpPr txBox="1"/>
          <p:nvPr/>
        </p:nvSpPr>
        <p:spPr>
          <a:xfrm>
            <a:off x="5656632" y="4182291"/>
            <a:ext cx="3124200" cy="2462213"/>
          </a:xfrm>
          <a:prstGeom prst="rect">
            <a:avLst/>
          </a:prstGeom>
          <a:solidFill>
            <a:schemeClr val="accent4">
              <a:lumMod val="60000"/>
              <a:lumOff val="40000"/>
            </a:schemeClr>
          </a:solidFill>
          <a:ln>
            <a:solidFill>
              <a:schemeClr val="tx1"/>
            </a:solidFill>
          </a:ln>
        </p:spPr>
        <p:txBody>
          <a:bodyPr wrap="square" rtlCol="0">
            <a:spAutoFit/>
          </a:bodyPr>
          <a:lstStyle/>
          <a:p>
            <a:pPr algn="ctr"/>
            <a:r>
              <a:rPr lang="en-US" sz="2400" b="1" u="sng" dirty="0">
                <a:solidFill>
                  <a:prstClr val="black"/>
                </a:solidFill>
                <a:latin typeface="Cambria" panose="02040503050406030204" pitchFamily="18" charset="0"/>
              </a:rPr>
              <a:t>Conferences</a:t>
            </a:r>
          </a:p>
          <a:p>
            <a:pPr algn="ctr"/>
            <a:endParaRPr lang="en-US" sz="1000" b="1" dirty="0">
              <a:solidFill>
                <a:prstClr val="black"/>
              </a:solidFill>
              <a:latin typeface="Cambria" panose="02040503050406030204" pitchFamily="18" charset="0"/>
            </a:endParaRPr>
          </a:p>
          <a:p>
            <a:pPr marL="457200" indent="-457200">
              <a:buFont typeface="+mj-lt"/>
              <a:buAutoNum type="arabicPeriod"/>
            </a:pPr>
            <a:r>
              <a:rPr lang="en-US" sz="2400" dirty="0">
                <a:solidFill>
                  <a:prstClr val="black"/>
                </a:solidFill>
                <a:latin typeface="Cambria" panose="02040503050406030204" pitchFamily="18" charset="0"/>
              </a:rPr>
              <a:t>Student Name</a:t>
            </a:r>
          </a:p>
          <a:p>
            <a:pPr marL="457200" indent="-457200">
              <a:buFont typeface="+mj-lt"/>
              <a:buAutoNum type="arabicPeriod"/>
            </a:pPr>
            <a:r>
              <a:rPr lang="en-US" sz="2400" dirty="0">
                <a:solidFill>
                  <a:prstClr val="black"/>
                </a:solidFill>
                <a:latin typeface="Cambria" panose="02040503050406030204" pitchFamily="18" charset="0"/>
              </a:rPr>
              <a:t>Student Name</a:t>
            </a:r>
          </a:p>
          <a:p>
            <a:pPr marL="457200" indent="-457200">
              <a:buFont typeface="+mj-lt"/>
              <a:buAutoNum type="arabicPeriod"/>
            </a:pPr>
            <a:r>
              <a:rPr lang="en-US" sz="2400" dirty="0">
                <a:solidFill>
                  <a:prstClr val="black"/>
                </a:solidFill>
                <a:latin typeface="Cambria" panose="02040503050406030204" pitchFamily="18" charset="0"/>
              </a:rPr>
              <a:t>Student Name</a:t>
            </a:r>
          </a:p>
          <a:p>
            <a:pPr marL="457200" indent="-457200">
              <a:buFont typeface="+mj-lt"/>
              <a:buAutoNum type="arabicPeriod"/>
            </a:pPr>
            <a:r>
              <a:rPr lang="en-US" sz="2400" dirty="0">
                <a:solidFill>
                  <a:prstClr val="black"/>
                </a:solidFill>
                <a:latin typeface="Cambria" panose="02040503050406030204" pitchFamily="18" charset="0"/>
              </a:rPr>
              <a:t>Student Name</a:t>
            </a:r>
          </a:p>
          <a:p>
            <a:pPr marL="457200" indent="-457200">
              <a:buFont typeface="+mj-lt"/>
              <a:buAutoNum type="arabicPeriod"/>
            </a:pPr>
            <a:r>
              <a:rPr lang="en-US" sz="2400" dirty="0">
                <a:solidFill>
                  <a:prstClr val="black"/>
                </a:solidFill>
                <a:latin typeface="Cambria" panose="02040503050406030204" pitchFamily="18" charset="0"/>
              </a:rPr>
              <a:t>Student Name</a:t>
            </a:r>
          </a:p>
        </p:txBody>
      </p:sp>
    </p:spTree>
    <p:controls>
      <mc:AlternateContent xmlns:mc="http://schemas.openxmlformats.org/markup-compatibility/2006">
        <mc:Choice xmlns:v="urn:schemas-microsoft-com:vml" Requires="v">
          <p:control spid="41988" r:id="rId2" imgW="4800610" imgH="2317705"/>
        </mc:Choice>
        <mc:Fallback>
          <p:control r:id="rId2" imgW="4800610" imgH="2317705">
            <p:pic>
              <p:nvPicPr>
                <p:cNvPr id="6"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590800"/>
                  <a:ext cx="2514600" cy="1524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68613507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Ticket</a:t>
            </a:r>
          </a:p>
        </p:txBody>
      </p:sp>
      <p:pic>
        <p:nvPicPr>
          <p:cNvPr id="39945" name="Picture 9"/>
          <p:cNvPicPr>
            <a:picLocks noChangeAspect="1" noChangeArrowheads="1"/>
          </p:cNvPicPr>
          <p:nvPr/>
        </p:nvPicPr>
        <p:blipFill rotWithShape="1">
          <a:blip r:embed="rId4">
            <a:extLst>
              <a:ext uri="{28A0092B-C50C-407E-A947-70E740481C1C}">
                <a14:useLocalDpi xmlns:a14="http://schemas.microsoft.com/office/drawing/2010/main" val="0"/>
              </a:ext>
            </a:extLst>
          </a:blip>
          <a:srcRect b="12002"/>
          <a:stretch/>
        </p:blipFill>
        <p:spPr bwMode="auto">
          <a:xfrm>
            <a:off x="1613263" y="1261634"/>
            <a:ext cx="5681663" cy="3449514"/>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controls>
      <mc:AlternateContent xmlns:mc="http://schemas.openxmlformats.org/markup-compatibility/2006">
        <mc:Choice xmlns:v="urn:schemas-microsoft-com:vml" Requires="v">
          <p:control spid="39951" r:id="rId2" imgW="4800610" imgH="2317705"/>
        </mc:Choice>
        <mc:Fallback>
          <p:control r:id="rId2" imgW="4800610" imgH="2317705">
            <p:pic>
              <p:nvPicPr>
                <p:cNvPr id="3"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876800"/>
                  <a:ext cx="3429000" cy="1752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07240893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8ED1-8F49-F64B-8AA9-6DB31F54ACE4}"/>
              </a:ext>
            </a:extLst>
          </p:cNvPr>
          <p:cNvSpPr>
            <a:spLocks noGrp="1"/>
          </p:cNvSpPr>
          <p:nvPr>
            <p:ph type="title"/>
          </p:nvPr>
        </p:nvSpPr>
        <p:spPr/>
        <p:txBody>
          <a:bodyPr/>
          <a:lstStyle/>
          <a:p>
            <a:r>
              <a:rPr lang="en-US" dirty="0"/>
              <a:t>Endnotes</a:t>
            </a:r>
          </a:p>
        </p:txBody>
      </p:sp>
      <p:sp>
        <p:nvSpPr>
          <p:cNvPr id="4" name="Rectangle 3">
            <a:extLst>
              <a:ext uri="{FF2B5EF4-FFF2-40B4-BE49-F238E27FC236}">
                <a16:creationId xmlns:a16="http://schemas.microsoft.com/office/drawing/2014/main" id="{DD879F95-C45F-8F43-90EA-997F3CD3F408}"/>
              </a:ext>
            </a:extLst>
          </p:cNvPr>
          <p:cNvSpPr/>
          <p:nvPr/>
        </p:nvSpPr>
        <p:spPr>
          <a:xfrm>
            <a:off x="457200" y="1485037"/>
            <a:ext cx="8077200" cy="1754326"/>
          </a:xfrm>
          <a:prstGeom prst="rect">
            <a:avLst/>
          </a:prstGeom>
        </p:spPr>
        <p:txBody>
          <a:bodyPr wrap="square">
            <a:spAutoFit/>
          </a:bodyPr>
          <a:lstStyle/>
          <a:p>
            <a:r>
              <a:rPr lang="en-US" dirty="0">
                <a:latin typeface="Franklin Gothic Book" panose="020B0503020102020204" pitchFamily="34" charset="0"/>
                <a:ea typeface="Calibri" panose="020F0502020204030204" pitchFamily="34" charset="0"/>
                <a:cs typeface="Times New Roman" panose="02020603050405020304" pitchFamily="18" charset="0"/>
              </a:rPr>
              <a:t>“</a:t>
            </a:r>
            <a:r>
              <a:rPr lang="en-US" u="sng" dirty="0">
                <a:solidFill>
                  <a:srgbClr val="0000FF"/>
                </a:solidFill>
                <a:latin typeface="Franklin Gothic Book" panose="020B0503020102020204" pitchFamily="34" charset="0"/>
                <a:ea typeface="Calibri" panose="020F0502020204030204" pitchFamily="34" charset="0"/>
                <a:cs typeface="Times New Roman" panose="02020603050405020304" pitchFamily="18" charset="0"/>
                <a:hlinkClick r:id="rId2"/>
              </a:rPr>
              <a:t>They Say, I Say</a:t>
            </a:r>
            <a:r>
              <a:rPr lang="en-US" dirty="0">
                <a:latin typeface="Franklin Gothic Book" panose="020B0503020102020204" pitchFamily="34" charset="0"/>
                <a:ea typeface="Calibri" panose="020F0502020204030204" pitchFamily="34" charset="0"/>
                <a:cs typeface="Times New Roman" panose="02020603050405020304" pitchFamily="18" charset="0"/>
              </a:rPr>
              <a:t>,” by Gerald Graff and Cathy Birkenstein, 2014. Uncommon Schools does not own the copyright in “They Say, I Say” and claims no copyright in this material. The material is being used exclusively for non-profit educational purposes under fair use principles in U.S. Copyright law. The user should make the judgment about whether this material may be used under fair use/fair dealing permissions in the user’s country.</a:t>
            </a:r>
            <a:r>
              <a:rPr lang="en-US" dirty="0"/>
              <a:t> </a:t>
            </a:r>
          </a:p>
        </p:txBody>
      </p:sp>
      <p:sp>
        <p:nvSpPr>
          <p:cNvPr id="5" name="TextBox 4">
            <a:extLst>
              <a:ext uri="{FF2B5EF4-FFF2-40B4-BE49-F238E27FC236}">
                <a16:creationId xmlns:a16="http://schemas.microsoft.com/office/drawing/2014/main" id="{B22DD331-A19F-144B-AF48-638B84EB4CF3}"/>
              </a:ext>
            </a:extLst>
          </p:cNvPr>
          <p:cNvSpPr txBox="1"/>
          <p:nvPr/>
        </p:nvSpPr>
        <p:spPr>
          <a:xfrm>
            <a:off x="457200" y="3581400"/>
            <a:ext cx="7696200" cy="1754326"/>
          </a:xfrm>
          <a:prstGeom prst="rect">
            <a:avLst/>
          </a:prstGeom>
          <a:noFill/>
        </p:spPr>
        <p:txBody>
          <a:bodyPr wrap="square" rtlCol="0">
            <a:spAutoFit/>
          </a:bodyPr>
          <a:lstStyle/>
          <a:p>
            <a:r>
              <a:rPr lang="en-US" dirty="0">
                <a:latin typeface="Franklin Gothic Book" panose="020B0503020102020204" pitchFamily="34" charset="0"/>
              </a:rPr>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the judgment about whether this material may be used under fair use/fair dealing permissions in the user’s country. </a:t>
            </a:r>
          </a:p>
        </p:txBody>
      </p:sp>
    </p:spTree>
    <p:extLst>
      <p:ext uri="{BB962C8B-B14F-4D97-AF65-F5344CB8AC3E}">
        <p14:creationId xmlns:p14="http://schemas.microsoft.com/office/powerpoint/2010/main" val="328346686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“We must run while others walk.”</a:t>
            </a:r>
          </a:p>
        </p:txBody>
      </p:sp>
      <p:sp>
        <p:nvSpPr>
          <p:cNvPr id="3" name="TextBox 2"/>
          <p:cNvSpPr txBox="1"/>
          <p:nvPr/>
        </p:nvSpPr>
        <p:spPr>
          <a:xfrm>
            <a:off x="457200" y="1219200"/>
            <a:ext cx="4038600" cy="4955203"/>
          </a:xfrm>
          <a:prstGeom prst="rect">
            <a:avLst/>
          </a:prstGeom>
          <a:noFill/>
          <a:ln w="57150">
            <a:solidFill>
              <a:srgbClr val="00B0F0"/>
            </a:solidFill>
          </a:ln>
        </p:spPr>
        <p:txBody>
          <a:bodyPr wrap="square" rtlCol="0">
            <a:spAutoFit/>
          </a:bodyPr>
          <a:lstStyle/>
          <a:p>
            <a:pPr algn="ctr"/>
            <a:r>
              <a:rPr lang="en-US" sz="2800" dirty="0">
                <a:solidFill>
                  <a:prstClr val="black"/>
                </a:solidFill>
                <a:latin typeface="Franklin Gothic Medium Cond" panose="020B0606030402020204" pitchFamily="34" charset="0"/>
              </a:rPr>
              <a:t>OBJECTIVE</a:t>
            </a:r>
          </a:p>
          <a:p>
            <a:endParaRPr lang="en-US" sz="2400" b="1" dirty="0">
              <a:solidFill>
                <a:prstClr val="black"/>
              </a:solidFill>
              <a:latin typeface="Cambria" panose="02040503050406030204" pitchFamily="18" charset="0"/>
            </a:endParaRPr>
          </a:p>
          <a:p>
            <a:r>
              <a:rPr lang="en-US" sz="2400" dirty="0">
                <a:solidFill>
                  <a:prstClr val="black"/>
                </a:solidFill>
                <a:latin typeface="Cambria" panose="02040503050406030204" pitchFamily="18" charset="0"/>
              </a:rPr>
              <a:t>SWBAT draft </a:t>
            </a:r>
            <a:r>
              <a:rPr lang="en-US" sz="2400" b="1" dirty="0">
                <a:solidFill>
                  <a:srgbClr val="FF0000"/>
                </a:solidFill>
                <a:latin typeface="Cambria" panose="02040503050406030204" pitchFamily="18" charset="0"/>
              </a:rPr>
              <a:t>1,000 words </a:t>
            </a:r>
            <a:r>
              <a:rPr lang="en-US" sz="2400" dirty="0">
                <a:solidFill>
                  <a:prstClr val="black"/>
                </a:solidFill>
                <a:latin typeface="Cambria" panose="02040503050406030204" pitchFamily="18" charset="0"/>
              </a:rPr>
              <a:t>of their Individual Research Report (IRR).</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
        <p:nvSpPr>
          <p:cNvPr id="4" name="TextBox 3"/>
          <p:cNvSpPr txBox="1"/>
          <p:nvPr/>
        </p:nvSpPr>
        <p:spPr>
          <a:xfrm>
            <a:off x="4648200" y="1219200"/>
            <a:ext cx="4038600" cy="4955203"/>
          </a:xfrm>
          <a:prstGeom prst="rect">
            <a:avLst/>
          </a:prstGeom>
          <a:noFill/>
          <a:ln w="57150">
            <a:solidFill>
              <a:srgbClr val="FFC000"/>
            </a:solidFill>
          </a:ln>
        </p:spPr>
        <p:txBody>
          <a:bodyPr wrap="square" rtlCol="0">
            <a:spAutoFit/>
          </a:bodyPr>
          <a:lstStyle/>
          <a:p>
            <a:pPr algn="ctr"/>
            <a:r>
              <a:rPr lang="en-US" sz="2800" dirty="0">
                <a:solidFill>
                  <a:prstClr val="black"/>
                </a:solidFill>
                <a:latin typeface="Franklin Gothic Medium Cond" panose="020B0606030402020204" pitchFamily="34" charset="0"/>
              </a:rPr>
              <a:t>AGENDA</a:t>
            </a:r>
          </a:p>
          <a:p>
            <a:endParaRPr lang="en-US" sz="2400" b="1"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IRR Workshop: Connecting Perspectives</a:t>
            </a: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IRR Work Time</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3721666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2 Calendar</a:t>
            </a:r>
          </a:p>
        </p:txBody>
      </p:sp>
    </p:spTree>
    <p:extLst>
      <p:ext uri="{BB962C8B-B14F-4D97-AF65-F5344CB8AC3E}">
        <p14:creationId xmlns:p14="http://schemas.microsoft.com/office/powerpoint/2010/main" val="84732376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1938992"/>
          </a:xfrm>
          <a:prstGeom prst="rect">
            <a:avLst/>
          </a:prstGeom>
          <a:noFill/>
        </p:spPr>
        <p:txBody>
          <a:bodyPr wrap="square" rtlCol="0">
            <a:spAutoFit/>
          </a:bodyPr>
          <a:lstStyle/>
          <a:p>
            <a:pPr marL="514350" indent="-514350">
              <a:buFont typeface="+mj-lt"/>
              <a:buAutoNum type="arabicPeriod"/>
            </a:pPr>
            <a:r>
              <a:rPr lang="en-US" sz="4000" dirty="0">
                <a:latin typeface="Franklin Gothic Medium Cond" panose="020B0606030402020204" pitchFamily="34" charset="0"/>
              </a:rPr>
              <a:t>IRR Workshop</a:t>
            </a:r>
          </a:p>
          <a:p>
            <a:pPr marL="514350" indent="-514350">
              <a:buFont typeface="+mj-lt"/>
              <a:buAutoNum type="arabicPeriod"/>
            </a:pPr>
            <a:endParaRPr lang="en-US" sz="4000" dirty="0">
              <a:latin typeface="Franklin Gothic Medium Cond" panose="020B0606030402020204" pitchFamily="34" charset="0"/>
            </a:endParaRPr>
          </a:p>
          <a:p>
            <a:pPr marL="514350" indent="-514350">
              <a:buFont typeface="+mj-lt"/>
              <a:buAutoNum type="arabicPeriod"/>
            </a:pPr>
            <a:r>
              <a:rPr lang="en-US" sz="4000" dirty="0">
                <a:latin typeface="Franklin Gothic Medium Cond" panose="020B0606030402020204" pitchFamily="34" charset="0"/>
              </a:rPr>
              <a:t>IRR Work Time</a:t>
            </a:r>
          </a:p>
        </p:txBody>
      </p:sp>
      <p:sp>
        <p:nvSpPr>
          <p:cNvPr id="7" name="Rectangle 6"/>
          <p:cNvSpPr/>
          <p:nvPr/>
        </p:nvSpPr>
        <p:spPr>
          <a:xfrm>
            <a:off x="309459" y="1371600"/>
            <a:ext cx="8610600" cy="809962"/>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136039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Connecting Perspectives</a:t>
            </a:r>
          </a:p>
        </p:txBody>
      </p:sp>
      <p:pic>
        <p:nvPicPr>
          <p:cNvPr id="430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050" y="1295400"/>
            <a:ext cx="7073900" cy="98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18426" y="2667000"/>
            <a:ext cx="8534400" cy="1077218"/>
          </a:xfrm>
          <a:prstGeom prst="rect">
            <a:avLst/>
          </a:prstGeom>
          <a:noFill/>
        </p:spPr>
        <p:txBody>
          <a:bodyPr wrap="square" rtlCol="0">
            <a:spAutoFit/>
          </a:bodyPr>
          <a:lstStyle/>
          <a:p>
            <a:pPr algn="ctr"/>
            <a:r>
              <a:rPr lang="en-US" sz="3200" dirty="0">
                <a:solidFill>
                  <a:prstClr val="black"/>
                </a:solidFill>
                <a:latin typeface="Cambria" panose="02040503050406030204" pitchFamily="18" charset="0"/>
              </a:rPr>
              <a:t>Circle the exact words that differentiate </a:t>
            </a:r>
            <a:br>
              <a:rPr lang="en-US" sz="3200" dirty="0">
                <a:solidFill>
                  <a:prstClr val="black"/>
                </a:solidFill>
                <a:latin typeface="Cambria" panose="02040503050406030204" pitchFamily="18" charset="0"/>
              </a:rPr>
            </a:br>
            <a:r>
              <a:rPr lang="en-US" sz="3200" dirty="0">
                <a:solidFill>
                  <a:prstClr val="black"/>
                </a:solidFill>
                <a:latin typeface="Cambria" panose="02040503050406030204" pitchFamily="18" charset="0"/>
              </a:rPr>
              <a:t>a </a:t>
            </a:r>
            <a:r>
              <a:rPr lang="en-US" sz="3200" b="1" dirty="0">
                <a:solidFill>
                  <a:prstClr val="black"/>
                </a:solidFill>
                <a:latin typeface="Cambria" panose="02040503050406030204" pitchFamily="18" charset="0"/>
              </a:rPr>
              <a:t>Low</a:t>
            </a:r>
            <a:r>
              <a:rPr lang="en-US" sz="3200" dirty="0">
                <a:solidFill>
                  <a:prstClr val="black"/>
                </a:solidFill>
                <a:latin typeface="Cambria" panose="02040503050406030204" pitchFamily="18" charset="0"/>
              </a:rPr>
              <a:t> from a </a:t>
            </a:r>
            <a:r>
              <a:rPr lang="en-US" sz="3200" b="1" dirty="0">
                <a:solidFill>
                  <a:prstClr val="black"/>
                </a:solidFill>
                <a:latin typeface="Cambria" panose="02040503050406030204" pitchFamily="18" charset="0"/>
              </a:rPr>
              <a:t>Medium</a:t>
            </a:r>
            <a:r>
              <a:rPr lang="en-US" sz="3200" dirty="0">
                <a:solidFill>
                  <a:prstClr val="black"/>
                </a:solidFill>
                <a:latin typeface="Cambria" panose="02040503050406030204" pitchFamily="18" charset="0"/>
              </a:rPr>
              <a:t> from a </a:t>
            </a:r>
            <a:r>
              <a:rPr lang="en-US" sz="3200" b="1" dirty="0">
                <a:solidFill>
                  <a:prstClr val="black"/>
                </a:solidFill>
                <a:latin typeface="Cambria" panose="02040503050406030204" pitchFamily="18" charset="0"/>
              </a:rPr>
              <a:t>High</a:t>
            </a:r>
            <a:r>
              <a:rPr lang="en-US" sz="3200" dirty="0">
                <a:solidFill>
                  <a:prstClr val="black"/>
                </a:solidFill>
                <a:latin typeface="Cambria" panose="02040503050406030204" pitchFamily="18" charset="0"/>
              </a:rPr>
              <a:t>.</a:t>
            </a:r>
          </a:p>
        </p:txBody>
      </p:sp>
      <p:sp>
        <p:nvSpPr>
          <p:cNvPr id="3" name="Oval 2"/>
          <p:cNvSpPr/>
          <p:nvPr/>
        </p:nvSpPr>
        <p:spPr>
          <a:xfrm>
            <a:off x="990600" y="2590800"/>
            <a:ext cx="12192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7720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4572000"/>
            <a:ext cx="1524000" cy="6096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p>
            <a:r>
              <a:rPr lang="en-US" dirty="0"/>
              <a:t>Evaluating Perspectives</a:t>
            </a:r>
          </a:p>
        </p:txBody>
      </p:sp>
      <p:pic>
        <p:nvPicPr>
          <p:cNvPr id="430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447800"/>
            <a:ext cx="3714750" cy="4515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5-Point Star 4"/>
          <p:cNvSpPr/>
          <p:nvPr/>
        </p:nvSpPr>
        <p:spPr>
          <a:xfrm>
            <a:off x="1524000" y="1752600"/>
            <a:ext cx="1828800" cy="16001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533400" y="3690203"/>
            <a:ext cx="3810000" cy="1815882"/>
          </a:xfrm>
          <a:prstGeom prst="rect">
            <a:avLst/>
          </a:prstGeom>
          <a:noFill/>
          <a:ln>
            <a:noFill/>
          </a:ln>
        </p:spPr>
        <p:txBody>
          <a:bodyPr wrap="square" rtlCol="0">
            <a:spAutoFit/>
          </a:bodyPr>
          <a:lstStyle/>
          <a:p>
            <a:pPr algn="ctr"/>
            <a:r>
              <a:rPr lang="en-US" sz="2800" dirty="0">
                <a:solidFill>
                  <a:prstClr val="black"/>
                </a:solidFill>
                <a:latin typeface="Cambria" panose="02040503050406030204" pitchFamily="18" charset="0"/>
              </a:rPr>
              <a:t>At least </a:t>
            </a:r>
            <a:r>
              <a:rPr lang="en-US" sz="2800" b="1" u="sng" dirty="0">
                <a:solidFill>
                  <a:srgbClr val="0070C0"/>
                </a:solidFill>
                <a:latin typeface="Cambria" panose="02040503050406030204" pitchFamily="18" charset="0"/>
              </a:rPr>
              <a:t>5</a:t>
            </a:r>
            <a:r>
              <a:rPr lang="en-US" sz="2800" b="1" dirty="0">
                <a:solidFill>
                  <a:srgbClr val="0070C0"/>
                </a:solidFill>
                <a:latin typeface="Cambria" panose="02040503050406030204" pitchFamily="18" charset="0"/>
              </a:rPr>
              <a:t> sentence stems</a:t>
            </a:r>
            <a:r>
              <a:rPr lang="en-US" sz="2800" dirty="0">
                <a:solidFill>
                  <a:prstClr val="black"/>
                </a:solidFill>
                <a:latin typeface="Cambria" panose="02040503050406030204" pitchFamily="18" charset="0"/>
              </a:rPr>
              <a:t> you will use and highlight in your IRR today</a:t>
            </a:r>
          </a:p>
        </p:txBody>
      </p:sp>
    </p:spTree>
    <p:extLst>
      <p:ext uri="{BB962C8B-B14F-4D97-AF65-F5344CB8AC3E}">
        <p14:creationId xmlns:p14="http://schemas.microsoft.com/office/powerpoint/2010/main" val="23485701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1938992"/>
          </a:xfrm>
          <a:prstGeom prst="rect">
            <a:avLst/>
          </a:prstGeom>
          <a:noFill/>
        </p:spPr>
        <p:txBody>
          <a:bodyPr wrap="square" rtlCol="0">
            <a:spAutoFit/>
          </a:bodyPr>
          <a:lstStyle/>
          <a:p>
            <a:pPr marL="514350" indent="-514350">
              <a:buFont typeface="+mj-lt"/>
              <a:buAutoNum type="arabicPeriod"/>
            </a:pPr>
            <a:r>
              <a:rPr lang="en-US" sz="4000" dirty="0">
                <a:latin typeface="Franklin Gothic Medium Cond" panose="020B0606030402020204" pitchFamily="34" charset="0"/>
              </a:rPr>
              <a:t>IRR Workshop</a:t>
            </a:r>
          </a:p>
          <a:p>
            <a:pPr marL="514350" indent="-514350">
              <a:buFont typeface="+mj-lt"/>
              <a:buAutoNum type="arabicPeriod"/>
            </a:pPr>
            <a:endParaRPr lang="en-US" sz="4000" dirty="0">
              <a:latin typeface="Franklin Gothic Medium Cond" panose="020B0606030402020204" pitchFamily="34" charset="0"/>
            </a:endParaRPr>
          </a:p>
          <a:p>
            <a:pPr marL="514350" indent="-514350">
              <a:buFont typeface="+mj-lt"/>
              <a:buAutoNum type="arabicPeriod"/>
            </a:pPr>
            <a:r>
              <a:rPr lang="en-US" sz="4000" dirty="0">
                <a:latin typeface="Franklin Gothic Medium Cond" panose="020B0606030402020204" pitchFamily="34" charset="0"/>
              </a:rPr>
              <a:t>IRR Work Time</a:t>
            </a:r>
          </a:p>
        </p:txBody>
      </p:sp>
      <p:sp>
        <p:nvSpPr>
          <p:cNvPr id="7" name="Rectangle 6"/>
          <p:cNvSpPr/>
          <p:nvPr/>
        </p:nvSpPr>
        <p:spPr>
          <a:xfrm>
            <a:off x="304800" y="2542838"/>
            <a:ext cx="8610600" cy="809962"/>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748001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PT1 Progress Check</a:t>
            </a:r>
          </a:p>
        </p:txBody>
      </p:sp>
      <p:graphicFrame>
        <p:nvGraphicFramePr>
          <p:cNvPr id="3" name="Table 2"/>
          <p:cNvGraphicFramePr>
            <a:graphicFrameLocks noGrp="1"/>
          </p:cNvGraphicFramePr>
          <p:nvPr>
            <p:extLst>
              <p:ext uri="{D42A27DB-BD31-4B8C-83A1-F6EECF244321}">
                <p14:modId xmlns:p14="http://schemas.microsoft.com/office/powerpoint/2010/main" val="1964204272"/>
              </p:ext>
            </p:extLst>
          </p:nvPr>
        </p:nvGraphicFramePr>
        <p:xfrm>
          <a:off x="381000" y="1397000"/>
          <a:ext cx="8305800" cy="4329942"/>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508000">
                <a:tc>
                  <a:txBody>
                    <a:bodyPr/>
                    <a:lstStyle/>
                    <a:p>
                      <a:pPr algn="ctr"/>
                      <a:r>
                        <a:rPr lang="en-US" sz="2800" b="1" dirty="0">
                          <a:latin typeface="Franklin Gothic Book" panose="020B0503020102020204" pitchFamily="34" charset="0"/>
                        </a:rPr>
                        <a:t>On Track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800" b="1" dirty="0">
                          <a:solidFill>
                            <a:schemeClr val="tx1"/>
                          </a:solidFill>
                          <a:latin typeface="Franklin Gothic Book" panose="020B0503020102020204" pitchFamily="34" charset="0"/>
                        </a:rPr>
                        <a:t>Almost There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800" b="1" dirty="0">
                          <a:latin typeface="Franklin Gothic Book" panose="020B0503020102020204" pitchFamily="34" charset="0"/>
                        </a:rPr>
                        <a:t>Off-Track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3811782">
                <a:tc>
                  <a:txBody>
                    <a:bodyPr/>
                    <a:lstStyle/>
                    <a:p>
                      <a:pPr algn="ctr"/>
                      <a:endParaRPr lang="en-US" sz="2800"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800"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800"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101607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Shout Outs!</a:t>
            </a:r>
          </a:p>
        </p:txBody>
      </p:sp>
      <p:pic>
        <p:nvPicPr>
          <p:cNvPr id="4096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5900" t="30398" r="47432"/>
          <a:stretch/>
        </p:blipFill>
        <p:spPr bwMode="auto">
          <a:xfrm>
            <a:off x="0" y="3589866"/>
            <a:ext cx="3100909" cy="3268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581400" y="16002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1</a:t>
            </a:r>
          </a:p>
        </p:txBody>
      </p:sp>
      <p:sp>
        <p:nvSpPr>
          <p:cNvPr id="7" name="TextBox 6"/>
          <p:cNvSpPr txBox="1"/>
          <p:nvPr/>
        </p:nvSpPr>
        <p:spPr>
          <a:xfrm>
            <a:off x="3581400" y="30480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2</a:t>
            </a:r>
          </a:p>
        </p:txBody>
      </p:sp>
      <p:sp>
        <p:nvSpPr>
          <p:cNvPr id="8" name="TextBox 7"/>
          <p:cNvSpPr txBox="1"/>
          <p:nvPr/>
        </p:nvSpPr>
        <p:spPr>
          <a:xfrm>
            <a:off x="3581400" y="44958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3</a:t>
            </a:r>
          </a:p>
        </p:txBody>
      </p:sp>
    </p:spTree>
    <p:extLst>
      <p:ext uri="{BB962C8B-B14F-4D97-AF65-F5344CB8AC3E}">
        <p14:creationId xmlns:p14="http://schemas.microsoft.com/office/powerpoint/2010/main" val="8483356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2258</TotalTime>
  <Words>348</Words>
  <Application>Microsoft Macintosh PowerPoint</Application>
  <PresentationFormat>On-screen Show (4:3)</PresentationFormat>
  <Paragraphs>75</Paragraphs>
  <Slides>12</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Bookman Old Style</vt:lpstr>
      <vt:lpstr>Calibri</vt:lpstr>
      <vt:lpstr>Cambria</vt:lpstr>
      <vt:lpstr>Franklin Gothic Book</vt:lpstr>
      <vt:lpstr>Franklin Gothic Medium Cond</vt:lpstr>
      <vt:lpstr>Gill Sans MT</vt:lpstr>
      <vt:lpstr>Impact</vt:lpstr>
      <vt:lpstr>Wingdings</vt:lpstr>
      <vt:lpstr>Wingdings 3</vt:lpstr>
      <vt:lpstr>Origin</vt:lpstr>
      <vt:lpstr>PowerPoint Presentation</vt:lpstr>
      <vt:lpstr>“We must run while others walk.”</vt:lpstr>
      <vt:lpstr>Unit 2 Calendar</vt:lpstr>
      <vt:lpstr>Agenda</vt:lpstr>
      <vt:lpstr>Connecting Perspectives</vt:lpstr>
      <vt:lpstr>Evaluating Perspectives</vt:lpstr>
      <vt:lpstr>Agenda</vt:lpstr>
      <vt:lpstr>PT1 Progress Check</vt:lpstr>
      <vt:lpstr>Shout Outs!</vt:lpstr>
      <vt:lpstr>Progress Goal</vt:lpstr>
      <vt:lpstr>Exit Ticket</vt:lpstr>
      <vt:lpstr>Endnotes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Begin your Do Now silently.</dc:title>
  <dc:creator>Erica Lim</dc:creator>
  <cp:lastModifiedBy>Leah Reinert</cp:lastModifiedBy>
  <cp:revision>134</cp:revision>
  <dcterms:created xsi:type="dcterms:W3CDTF">2014-08-11T23:49:27Z</dcterms:created>
  <dcterms:modified xsi:type="dcterms:W3CDTF">2020-09-09T03:08:10Z</dcterms:modified>
</cp:coreProperties>
</file>