
<file path=[Content_Types].xml><?xml version="1.0" encoding="utf-8"?>
<Types xmlns="http://schemas.openxmlformats.org/package/2006/content-types">
  <Default Extension="bin" ContentType="application/vnd.ms-office.activeX"/>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ctiveX/activeX1.xml" ContentType="application/vnd.ms-office.activeX+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327" r:id="rId3"/>
    <p:sldId id="300" r:id="rId4"/>
    <p:sldId id="303" r:id="rId5"/>
    <p:sldId id="319" r:id="rId6"/>
    <p:sldId id="321" r:id="rId7"/>
    <p:sldId id="320" r:id="rId8"/>
    <p:sldId id="322" r:id="rId9"/>
    <p:sldId id="329" r:id="rId10"/>
    <p:sldId id="326" r:id="rId11"/>
    <p:sldId id="330"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33" autoAdjust="0"/>
    <p:restoredTop sz="82190" autoAdjust="0"/>
  </p:normalViewPr>
  <p:slideViewPr>
    <p:cSldViewPr>
      <p:cViewPr varScale="1">
        <p:scale>
          <a:sx n="85" d="100"/>
          <a:sy n="85" d="100"/>
        </p:scale>
        <p:origin x="1872"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FD9239A-86A1-4BF0-91EB-5ED1F63D34B3}" type="datetimeFigureOut">
              <a:rPr lang="en-US" smtClean="0"/>
              <a:t>9/4/20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D94440F-1EFE-4B39-B623-C15173927D07}" type="slidenum">
              <a:rPr lang="en-US" smtClean="0"/>
              <a:t>‹#›</a:t>
            </a:fld>
            <a:endParaRPr lang="en-US"/>
          </a:p>
        </p:txBody>
      </p:sp>
    </p:spTree>
    <p:extLst>
      <p:ext uri="{BB962C8B-B14F-4D97-AF65-F5344CB8AC3E}">
        <p14:creationId xmlns:p14="http://schemas.microsoft.com/office/powerpoint/2010/main" val="2845977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7077D41B-DB4C-4B8A-B11D-BF5D1AB194C4}"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337669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E2CEB1-01B0-452A-84AB-987A87A44B8F}"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753216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E2CEB1-01B0-452A-84AB-987A87A44B8F}" type="slidenum">
              <a:rPr lang="en-US" smtClean="0"/>
              <a:t>4</a:t>
            </a:fld>
            <a:endParaRPr lang="en-US"/>
          </a:p>
        </p:txBody>
      </p:sp>
    </p:spTree>
    <p:extLst>
      <p:ext uri="{BB962C8B-B14F-4D97-AF65-F5344CB8AC3E}">
        <p14:creationId xmlns:p14="http://schemas.microsoft.com/office/powerpoint/2010/main" val="4241134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E2CEB1-01B0-452A-84AB-987A87A44B8F}"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4241134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4440F-1EFE-4B39-B623-C15173927D07}" type="slidenum">
              <a:rPr lang="en-US" smtClean="0"/>
              <a:t>10</a:t>
            </a:fld>
            <a:endParaRPr lang="en-US"/>
          </a:p>
        </p:txBody>
      </p:sp>
    </p:spTree>
    <p:extLst>
      <p:ext uri="{BB962C8B-B14F-4D97-AF65-F5344CB8AC3E}">
        <p14:creationId xmlns:p14="http://schemas.microsoft.com/office/powerpoint/2010/main" val="1349598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3A1B1A13-508F-409A-9E23-54410920837A}" type="datetimeFigureOut">
              <a:rPr lang="en-US" smtClean="0">
                <a:solidFill>
                  <a:srgbClr val="464653"/>
                </a:solidFill>
              </a:rPr>
              <a:pPr/>
              <a:t>9/4/20</a:t>
            </a:fld>
            <a:endParaRPr lang="en-US">
              <a:solidFill>
                <a:srgbClr val="464653"/>
              </a:solidFill>
            </a:endParaRPr>
          </a:p>
        </p:txBody>
      </p:sp>
      <p:sp>
        <p:nvSpPr>
          <p:cNvPr id="17" name="Footer Placeholder 16"/>
          <p:cNvSpPr>
            <a:spLocks noGrp="1"/>
          </p:cNvSpPr>
          <p:nvPr>
            <p:ph type="ftr" sz="quarter" idx="11"/>
          </p:nvPr>
        </p:nvSpPr>
        <p:spPr>
          <a:xfrm>
            <a:off x="2898648" y="6355080"/>
            <a:ext cx="3474720" cy="365760"/>
          </a:xfrm>
        </p:spPr>
        <p:txBody>
          <a:bodyPr/>
          <a:lstStyle/>
          <a:p>
            <a:endParaRPr lang="en-US">
              <a:solidFill>
                <a:srgbClr val="464653"/>
              </a:solidFill>
            </a:endParaRPr>
          </a:p>
        </p:txBody>
      </p:sp>
      <p:sp>
        <p:nvSpPr>
          <p:cNvPr id="29" name="Slide Number Placeholder 28"/>
          <p:cNvSpPr>
            <a:spLocks noGrp="1"/>
          </p:cNvSpPr>
          <p:nvPr>
            <p:ph type="sldNum" sz="quarter" idx="12"/>
          </p:nvPr>
        </p:nvSpPr>
        <p:spPr>
          <a:xfrm>
            <a:off x="1216152" y="6355080"/>
            <a:ext cx="1219200" cy="365760"/>
          </a:xfrm>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331809999"/>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A1B1A13-508F-409A-9E23-54410920837A}" type="datetimeFigureOut">
              <a:rPr lang="en-US" smtClean="0">
                <a:solidFill>
                  <a:srgbClr val="464653"/>
                </a:solidFill>
              </a:rPr>
              <a:pPr/>
              <a:t>9/4/20</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Tree>
    <p:extLst>
      <p:ext uri="{BB962C8B-B14F-4D97-AF65-F5344CB8AC3E}">
        <p14:creationId xmlns:p14="http://schemas.microsoft.com/office/powerpoint/2010/main" val="124879542"/>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A1B1A13-508F-409A-9E23-54410920837A}" type="datetimeFigureOut">
              <a:rPr lang="en-US" smtClean="0">
                <a:solidFill>
                  <a:srgbClr val="464653"/>
                </a:solidFill>
              </a:rPr>
              <a:pPr/>
              <a:t>9/4/20</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2000065709"/>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3A1B1A13-508F-409A-9E23-54410920837A}" type="datetimeFigureOut">
              <a:rPr lang="en-US" smtClean="0">
                <a:solidFill>
                  <a:srgbClr val="464653"/>
                </a:solidFill>
              </a:rPr>
              <a:pPr/>
              <a:t>9/4/20</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777310817"/>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3A1B1A13-508F-409A-9E23-54410920837A}" type="datetimeFigureOut">
              <a:rPr lang="en-US" smtClean="0">
                <a:solidFill>
                  <a:srgbClr val="DDE9EC"/>
                </a:solidFill>
              </a:rPr>
              <a:pPr/>
              <a:t>9/4/20</a:t>
            </a:fld>
            <a:endParaRPr lang="en-US">
              <a:solidFill>
                <a:srgbClr val="DDE9EC"/>
              </a:solidFill>
            </a:endParaRPr>
          </a:p>
        </p:txBody>
      </p:sp>
      <p:sp>
        <p:nvSpPr>
          <p:cNvPr id="5" name="Footer Placeholder 4"/>
          <p:cNvSpPr>
            <a:spLocks noGrp="1"/>
          </p:cNvSpPr>
          <p:nvPr>
            <p:ph type="ftr" sz="quarter" idx="11"/>
          </p:nvPr>
        </p:nvSpPr>
        <p:spPr>
          <a:xfrm>
            <a:off x="2898648" y="6355080"/>
            <a:ext cx="3474720" cy="365760"/>
          </a:xfrm>
        </p:spPr>
        <p:txBody>
          <a:bodyPr/>
          <a:lstStyle/>
          <a:p>
            <a:endParaRPr lang="en-US">
              <a:solidFill>
                <a:srgbClr val="DDE9EC"/>
              </a:solidFill>
            </a:endParaRPr>
          </a:p>
        </p:txBody>
      </p:sp>
      <p:sp>
        <p:nvSpPr>
          <p:cNvPr id="6" name="Slide Number Placeholder 5"/>
          <p:cNvSpPr>
            <a:spLocks noGrp="1"/>
          </p:cNvSpPr>
          <p:nvPr>
            <p:ph type="sldNum" sz="quarter" idx="12"/>
          </p:nvPr>
        </p:nvSpPr>
        <p:spPr>
          <a:xfrm>
            <a:off x="1069848" y="6355080"/>
            <a:ext cx="1520952" cy="365760"/>
          </a:xfrm>
        </p:spPr>
        <p:txBody>
          <a:bodyPr/>
          <a:lstStyle/>
          <a:p>
            <a:fld id="{1E61F501-4E7D-41EC-9AF4-F525E7E4B404}" type="slidenum">
              <a:rPr lang="en-US" smtClean="0">
                <a:solidFill>
                  <a:srgbClr val="DDE9EC"/>
                </a:solidFill>
              </a:rPr>
              <a:pPr/>
              <a:t>‹#›</a:t>
            </a:fld>
            <a:endParaRPr lang="en-US">
              <a:solidFill>
                <a:srgbClr val="DDE9EC"/>
              </a:solidFill>
            </a:endParaRP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3469504004"/>
      </p:ext>
    </p:extLst>
  </p:cSld>
  <p:clrMapOvr>
    <a:overrideClrMapping bg1="dk1" tx1="lt1" bg2="dk2" tx2="lt2" accent1="accent1" accent2="accent2" accent3="accent3" accent4="accent4" accent5="accent5" accent6="accent6" hlink="hlink" folHlink="folHlink"/>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3A1B1A13-508F-409A-9E23-54410920837A}" type="datetimeFigureOut">
              <a:rPr lang="en-US" smtClean="0">
                <a:solidFill>
                  <a:srgbClr val="464653"/>
                </a:solidFill>
              </a:rPr>
              <a:pPr/>
              <a:t>9/4/20</a:t>
            </a:fld>
            <a:endParaRPr lang="en-US">
              <a:solidFill>
                <a:srgbClr val="464653"/>
              </a:solidFill>
            </a:endParaRPr>
          </a:p>
        </p:txBody>
      </p:sp>
      <p:sp>
        <p:nvSpPr>
          <p:cNvPr id="6" name="Footer Placeholder 5"/>
          <p:cNvSpPr>
            <a:spLocks noGrp="1"/>
          </p:cNvSpPr>
          <p:nvPr>
            <p:ph type="ftr" sz="quarter" idx="11"/>
          </p:nvPr>
        </p:nvSpPr>
        <p:spPr/>
        <p:txBody>
          <a:bodyPr/>
          <a:lstStyle/>
          <a:p>
            <a:endParaRPr lang="en-US">
              <a:solidFill>
                <a:srgbClr val="464653"/>
              </a:solidFill>
            </a:endParaRPr>
          </a:p>
        </p:txBody>
      </p:sp>
      <p:sp>
        <p:nvSpPr>
          <p:cNvPr id="7" name="Slide Number Placeholder 6"/>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376862972"/>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3A1B1A13-508F-409A-9E23-54410920837A}" type="datetimeFigureOut">
              <a:rPr lang="en-US" smtClean="0">
                <a:solidFill>
                  <a:srgbClr val="464653"/>
                </a:solidFill>
              </a:rPr>
              <a:pPr/>
              <a:t>9/4/20</a:t>
            </a:fld>
            <a:endParaRPr lang="en-US">
              <a:solidFill>
                <a:srgbClr val="464653"/>
              </a:solidFill>
            </a:endParaRPr>
          </a:p>
        </p:txBody>
      </p:sp>
      <p:sp>
        <p:nvSpPr>
          <p:cNvPr id="8" name="Footer Placeholder 7"/>
          <p:cNvSpPr>
            <a:spLocks noGrp="1"/>
          </p:cNvSpPr>
          <p:nvPr>
            <p:ph type="ftr" sz="quarter" idx="11"/>
          </p:nvPr>
        </p:nvSpPr>
        <p:spPr/>
        <p:txBody>
          <a:bodyPr/>
          <a:lstStyle/>
          <a:p>
            <a:endParaRPr lang="en-US">
              <a:solidFill>
                <a:srgbClr val="464653"/>
              </a:solidFill>
            </a:endParaRPr>
          </a:p>
        </p:txBody>
      </p:sp>
      <p:sp>
        <p:nvSpPr>
          <p:cNvPr id="9" name="Slide Number Placeholder 8"/>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25252322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A1B1A13-508F-409A-9E23-54410920837A}" type="datetimeFigureOut">
              <a:rPr lang="en-US" smtClean="0">
                <a:solidFill>
                  <a:srgbClr val="464653"/>
                </a:solidFill>
              </a:rPr>
              <a:pPr/>
              <a:t>9/4/20</a:t>
            </a:fld>
            <a:endParaRPr lang="en-US">
              <a:solidFill>
                <a:srgbClr val="464653"/>
              </a:solidFill>
            </a:endParaRPr>
          </a:p>
        </p:txBody>
      </p:sp>
      <p:sp>
        <p:nvSpPr>
          <p:cNvPr id="4" name="Footer Placeholder 3"/>
          <p:cNvSpPr>
            <a:spLocks noGrp="1"/>
          </p:cNvSpPr>
          <p:nvPr>
            <p:ph type="ftr" sz="quarter" idx="11"/>
          </p:nvPr>
        </p:nvSpPr>
        <p:spPr/>
        <p:txBody>
          <a:bodyPr/>
          <a:lstStyle/>
          <a:p>
            <a:endParaRPr lang="en-US">
              <a:solidFill>
                <a:srgbClr val="464653"/>
              </a:solidFill>
            </a:endParaRPr>
          </a:p>
        </p:txBody>
      </p:sp>
      <p:sp>
        <p:nvSpPr>
          <p:cNvPr id="5" name="Slide Number Placeholder 4"/>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3351671872"/>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1B1A13-508F-409A-9E23-54410920837A}" type="datetimeFigureOut">
              <a:rPr lang="en-US" smtClean="0">
                <a:solidFill>
                  <a:srgbClr val="464653"/>
                </a:solidFill>
              </a:rPr>
              <a:pPr/>
              <a:t>9/4/20</a:t>
            </a:fld>
            <a:endParaRPr lang="en-US">
              <a:solidFill>
                <a:srgbClr val="464653"/>
              </a:solidFill>
            </a:endParaRPr>
          </a:p>
        </p:txBody>
      </p:sp>
      <p:sp>
        <p:nvSpPr>
          <p:cNvPr id="3" name="Footer Placeholder 2"/>
          <p:cNvSpPr>
            <a:spLocks noGrp="1"/>
          </p:cNvSpPr>
          <p:nvPr>
            <p:ph type="ftr" sz="quarter" idx="11"/>
          </p:nvPr>
        </p:nvSpPr>
        <p:spPr/>
        <p:txBody>
          <a:bodyPr/>
          <a:lstStyle/>
          <a:p>
            <a:endParaRPr lang="en-US">
              <a:solidFill>
                <a:srgbClr val="464653"/>
              </a:solidFill>
            </a:endParaRPr>
          </a:p>
        </p:txBody>
      </p:sp>
      <p:sp>
        <p:nvSpPr>
          <p:cNvPr id="4" name="Slide Number Placeholder 3"/>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2589756339"/>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A1B1A13-508F-409A-9E23-54410920837A}" type="datetimeFigureOut">
              <a:rPr lang="en-US" smtClean="0">
                <a:solidFill>
                  <a:srgbClr val="464653"/>
                </a:solidFill>
              </a:rPr>
              <a:pPr/>
              <a:t>9/4/20</a:t>
            </a:fld>
            <a:endParaRPr lang="en-US">
              <a:solidFill>
                <a:srgbClr val="464653"/>
              </a:solidFill>
            </a:endParaRPr>
          </a:p>
        </p:txBody>
      </p:sp>
      <p:sp>
        <p:nvSpPr>
          <p:cNvPr id="6" name="Footer Placeholder 5"/>
          <p:cNvSpPr>
            <a:spLocks noGrp="1"/>
          </p:cNvSpPr>
          <p:nvPr>
            <p:ph type="ftr" sz="quarter" idx="11"/>
          </p:nvPr>
        </p:nvSpPr>
        <p:spPr/>
        <p:txBody>
          <a:bodyPr/>
          <a:lstStyle/>
          <a:p>
            <a:endParaRPr lang="en-US">
              <a:solidFill>
                <a:srgbClr val="464653"/>
              </a:solidFill>
            </a:endParaRPr>
          </a:p>
        </p:txBody>
      </p:sp>
      <p:sp>
        <p:nvSpPr>
          <p:cNvPr id="7" name="Slide Number Placeholder 6"/>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003610393"/>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A1B1A13-508F-409A-9E23-54410920837A}" type="datetimeFigureOut">
              <a:rPr lang="en-US" smtClean="0">
                <a:solidFill>
                  <a:srgbClr val="DDE9EC"/>
                </a:solidFill>
              </a:rPr>
              <a:pPr/>
              <a:t>9/4/20</a:t>
            </a:fld>
            <a:endParaRPr lang="en-US">
              <a:solidFill>
                <a:srgbClr val="DDE9EC"/>
              </a:solidFill>
            </a:endParaRPr>
          </a:p>
        </p:txBody>
      </p:sp>
      <p:sp>
        <p:nvSpPr>
          <p:cNvPr id="6" name="Footer Placeholder 5"/>
          <p:cNvSpPr>
            <a:spLocks noGrp="1"/>
          </p:cNvSpPr>
          <p:nvPr>
            <p:ph type="ftr" sz="quarter" idx="11"/>
          </p:nvPr>
        </p:nvSpPr>
        <p:spPr/>
        <p:txBody>
          <a:bodyPr/>
          <a:lstStyle/>
          <a:p>
            <a:endParaRPr lang="en-US">
              <a:solidFill>
                <a:srgbClr val="DDE9EC"/>
              </a:solidFill>
            </a:endParaRPr>
          </a:p>
        </p:txBody>
      </p:sp>
      <p:sp>
        <p:nvSpPr>
          <p:cNvPr id="7" name="Slide Number Placeholder 6"/>
          <p:cNvSpPr>
            <a:spLocks noGrp="1"/>
          </p:cNvSpPr>
          <p:nvPr>
            <p:ph type="sldNum" sz="quarter" idx="12"/>
          </p:nvPr>
        </p:nvSpPr>
        <p:spPr/>
        <p:txBody>
          <a:bodyPr/>
          <a:lstStyle/>
          <a:p>
            <a:fld id="{1E61F501-4E7D-41EC-9AF4-F525E7E4B404}" type="slidenum">
              <a:rPr lang="en-US" smtClean="0">
                <a:solidFill>
                  <a:srgbClr val="DDE9EC"/>
                </a:solidFill>
              </a:rPr>
              <a:pPr/>
              <a:t>‹#›</a:t>
            </a:fld>
            <a:endParaRPr lang="en-US">
              <a:solidFill>
                <a:srgbClr val="DDE9EC"/>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166845502"/>
      </p:ext>
    </p:extLst>
  </p:cSld>
  <p:clrMapOvr>
    <a:overrideClrMapping bg1="dk1" tx1="lt1" bg2="dk2" tx2="lt2" accent1="accent1" accent2="accent2" accent3="accent3" accent4="accent4" accent5="accent5" accent6="accent6" hlink="hlink" folHlink="folHlink"/>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Autofit/>
          </a:bodyPr>
          <a:lstStyle/>
          <a:p>
            <a:r>
              <a:rPr kumimoji="0" lang="en-US" dirty="0"/>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3A1B1A13-508F-409A-9E23-54410920837A}" type="datetimeFigureOut">
              <a:rPr lang="en-US" smtClean="0">
                <a:solidFill>
                  <a:srgbClr val="464653"/>
                </a:solidFill>
              </a:rPr>
              <a:pPr/>
              <a:t>9/4/20</a:t>
            </a:fld>
            <a:endParaRPr lang="en-US">
              <a:solidFill>
                <a:srgbClr val="464653"/>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solidFill>
                <a:srgbClr val="464653"/>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1E61F501-4E7D-41EC-9AF4-F525E7E4B404}" type="slidenum">
              <a:rPr lang="en-US" smtClean="0">
                <a:solidFill>
                  <a:srgbClr val="464653"/>
                </a:solidFill>
              </a:rPr>
              <a:pPr/>
              <a:t>‹#›</a:t>
            </a:fld>
            <a:endParaRPr lang="en-US">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85970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txStyles>
    <p:titleStyle>
      <a:lvl1pPr algn="l" rtl="0" eaLnBrk="1" latinLnBrk="0" hangingPunct="1">
        <a:spcBef>
          <a:spcPct val="0"/>
        </a:spcBef>
        <a:buNone/>
        <a:defRPr kumimoji="0" sz="6000" kern="1200">
          <a:solidFill>
            <a:schemeClr val="tx2"/>
          </a:solidFill>
          <a:latin typeface="Franklin Gothic Medium Cond" pitchFamily="34" charset="0"/>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Cambria" pitchFamily="18" charset="0"/>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Cambria" pitchFamily="18" charset="0"/>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Cambria" pitchFamily="18" charset="0"/>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Cambria" pitchFamily="18" charset="0"/>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Cambria" pitchFamily="18" charset="0"/>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www.napavalley.edu/people/LYanover/Documents/English%2085/English%2085%20My%20Name%20by%20Sandra%20Cisneros.pdf" TargetMode="External"/><Relationship Id="rId2" Type="http://schemas.openxmlformats.org/officeDocument/2006/relationships/hyperlink" Target="https://www.fridakahlo.org/self-portrait-along-the-boarder-line.jsp"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ontrol" Target="../activeX/activeX1.xml"/><Relationship Id="rId1" Type="http://schemas.openxmlformats.org/officeDocument/2006/relationships/vmlDrawing" Target="../drawings/vmlDrawing1.v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6400" y="188782"/>
            <a:ext cx="5833227" cy="784830"/>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500" dirty="0">
                <a:solidFill>
                  <a:prstClr val="white"/>
                </a:solidFill>
                <a:latin typeface="Impact" pitchFamily="34" charset="0"/>
              </a:rPr>
              <a:t>FIRST FIVE ARE </a:t>
            </a:r>
            <a:r>
              <a:rPr lang="en-US" sz="4500" u="sng" dirty="0">
                <a:solidFill>
                  <a:prstClr val="white"/>
                </a:solidFill>
                <a:latin typeface="Impact" pitchFamily="34" charset="0"/>
              </a:rPr>
              <a:t>SACRED</a:t>
            </a:r>
            <a:r>
              <a:rPr lang="en-US" sz="4500" dirty="0">
                <a:solidFill>
                  <a:prstClr val="white"/>
                </a:solidFill>
                <a:latin typeface="Impact" pitchFamily="34" charset="0"/>
              </a:rPr>
              <a:t>.</a:t>
            </a:r>
          </a:p>
        </p:txBody>
      </p:sp>
      <p:sp>
        <p:nvSpPr>
          <p:cNvPr id="6" name="TextBox 5"/>
          <p:cNvSpPr txBox="1"/>
          <p:nvPr/>
        </p:nvSpPr>
        <p:spPr>
          <a:xfrm>
            <a:off x="668713" y="1295400"/>
            <a:ext cx="7848600" cy="1754326"/>
          </a:xfrm>
          <a:prstGeom prst="rect">
            <a:avLst/>
          </a:prstGeom>
          <a:noFill/>
        </p:spPr>
        <p:txBody>
          <a:bodyPr wrap="square" rtlCol="0">
            <a:spAutoFit/>
          </a:bodyPr>
          <a:lstStyle/>
          <a:p>
            <a:pPr algn="ctr"/>
            <a:r>
              <a:rPr lang="en-US" sz="3600" dirty="0">
                <a:latin typeface="Cambria" panose="02040503050406030204" pitchFamily="18" charset="0"/>
              </a:rPr>
              <a:t>Complete your Do Now in 3.5 minutes.</a:t>
            </a:r>
          </a:p>
          <a:p>
            <a:pPr algn="ctr"/>
            <a:r>
              <a:rPr lang="en-US" sz="3600" b="1" dirty="0">
                <a:solidFill>
                  <a:srgbClr val="0070C0"/>
                </a:solidFill>
                <a:latin typeface="Cambria" panose="02040503050406030204" pitchFamily="18" charset="0"/>
              </a:rPr>
              <a:t>Place your PW in the top right corner of your desk.</a:t>
            </a:r>
          </a:p>
        </p:txBody>
      </p:sp>
    </p:spTree>
    <p:extLst>
      <p:ext uri="{BB962C8B-B14F-4D97-AF65-F5344CB8AC3E}">
        <p14:creationId xmlns:p14="http://schemas.microsoft.com/office/powerpoint/2010/main" val="1712680764"/>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2792" y="228600"/>
            <a:ext cx="5073808" cy="6400641"/>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906992171"/>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2AEAE-A3D2-DE43-812E-6F89F327EC2F}"/>
              </a:ext>
            </a:extLst>
          </p:cNvPr>
          <p:cNvSpPr>
            <a:spLocks noGrp="1"/>
          </p:cNvSpPr>
          <p:nvPr>
            <p:ph type="title"/>
          </p:nvPr>
        </p:nvSpPr>
        <p:spPr/>
        <p:txBody>
          <a:bodyPr/>
          <a:lstStyle/>
          <a:p>
            <a:r>
              <a:rPr lang="en-US" dirty="0"/>
              <a:t>Endnotes</a:t>
            </a:r>
          </a:p>
        </p:txBody>
      </p:sp>
      <p:sp>
        <p:nvSpPr>
          <p:cNvPr id="3" name="Rectangle 2">
            <a:extLst>
              <a:ext uri="{FF2B5EF4-FFF2-40B4-BE49-F238E27FC236}">
                <a16:creationId xmlns:a16="http://schemas.microsoft.com/office/drawing/2014/main" id="{8CC38739-325E-F04D-8BCE-19E99BBC0151}"/>
              </a:ext>
            </a:extLst>
          </p:cNvPr>
          <p:cNvSpPr/>
          <p:nvPr/>
        </p:nvSpPr>
        <p:spPr>
          <a:xfrm>
            <a:off x="457200" y="1447800"/>
            <a:ext cx="8229600" cy="4319131"/>
          </a:xfrm>
          <a:prstGeom prst="rect">
            <a:avLst/>
          </a:prstGeom>
        </p:spPr>
        <p:txBody>
          <a:bodyPr wrap="square">
            <a:spAutoFit/>
          </a:bodyPr>
          <a:lstStyle/>
          <a:p>
            <a:r>
              <a:rPr lang="en-US" sz="2800" i="1" u="sng" baseline="30000" dirty="0">
                <a:solidFill>
                  <a:srgbClr val="0000FF"/>
                </a:solidFill>
                <a:latin typeface="Franklin Gothic Book" panose="020B0503020102020204" pitchFamily="34" charset="0"/>
                <a:ea typeface="Calibri" panose="020F0502020204030204" pitchFamily="34" charset="0"/>
                <a:cs typeface="Times New Roman" panose="02020603050405020304" pitchFamily="18" charset="0"/>
                <a:hlinkClick r:id="rId2"/>
              </a:rPr>
              <a:t>"Self Portrait Along the Border Line Between Mexico and the United States, 1932"</a:t>
            </a:r>
            <a:r>
              <a:rPr lang="en-US" sz="2800" baseline="30000" dirty="0">
                <a:latin typeface="Franklin Gothic Book" panose="020B0503020102020204" pitchFamily="34" charset="0"/>
                <a:ea typeface="Calibri" panose="020F0502020204030204" pitchFamily="34" charset="0"/>
                <a:cs typeface="Times New Roman" panose="02020603050405020304" pitchFamily="18" charset="0"/>
              </a:rPr>
              <a:t> by Frida Kahlo. Uncommon Schools does not own the copyright in “Self Portrait Along the Border Line Between Mexico and the United States, 1932” and claims no copyright on this material. The material is being used exclusively for non-profit educational purposes under fair use principles in U.S. Copyright law. The user should make the judgment about whether this material may be used under fair use/fair dealing permissions in the user’s country.</a:t>
            </a:r>
          </a:p>
          <a:p>
            <a:r>
              <a:rPr lang="en-US" sz="2400" dirty="0">
                <a:latin typeface="Franklin Gothic Book" panose="020B0503020102020204" pitchFamily="34" charset="0"/>
                <a:ea typeface="Calibri" panose="020F0502020204030204" pitchFamily="34" charset="0"/>
                <a:cs typeface="Times New Roman" panose="02020603050405020304" pitchFamily="18" charset="0"/>
              </a:rPr>
              <a:t> </a:t>
            </a:r>
            <a:endParaRPr lang="en-US" sz="2000" dirty="0">
              <a:latin typeface="Franklin Gothic Book" panose="020B0503020102020204" pitchFamily="34" charset="0"/>
              <a:ea typeface="Calibri" panose="020F0502020204030204" pitchFamily="34" charset="0"/>
              <a:cs typeface="Times New Roman" panose="02020603050405020304" pitchFamily="18" charset="0"/>
            </a:endParaRPr>
          </a:p>
          <a:p>
            <a:r>
              <a:rPr lang="en-US" sz="2000" u="sng" dirty="0">
                <a:solidFill>
                  <a:srgbClr val="0000FF"/>
                </a:solidFill>
                <a:latin typeface="Franklin Gothic Book" panose="020B0503020102020204" pitchFamily="34" charset="0"/>
                <a:ea typeface="Calibri" panose="020F0502020204030204" pitchFamily="34" charset="0"/>
                <a:cs typeface="Times New Roman" panose="02020603050405020304" pitchFamily="18" charset="0"/>
                <a:hlinkClick r:id="rId3"/>
              </a:rPr>
              <a:t>“My Name” </a:t>
            </a:r>
            <a:r>
              <a:rPr lang="en-US" sz="2000" dirty="0">
                <a:latin typeface="Franklin Gothic Book" panose="020B0503020102020204" pitchFamily="34" charset="0"/>
                <a:ea typeface="Calibri" panose="020F0502020204030204" pitchFamily="34" charset="0"/>
                <a:cs typeface="Times New Roman" panose="02020603050405020304" pitchFamily="18" charset="0"/>
              </a:rPr>
              <a:t>by Sandra Cisneros. Uncommon Schools does not own the copyright in “My Name” and claims no copyright on this material. The material is being used exclusively for non-profit educational purposes under fair use principles in U.S. Copyright law. The user should make </a:t>
            </a:r>
            <a:r>
              <a:rPr lang="en-US" sz="2000">
                <a:latin typeface="Franklin Gothic Book" panose="020B0503020102020204" pitchFamily="34" charset="0"/>
                <a:ea typeface="Calibri" panose="020F0502020204030204" pitchFamily="34" charset="0"/>
                <a:cs typeface="Times New Roman" panose="02020603050405020304" pitchFamily="18" charset="0"/>
              </a:rPr>
              <a:t>the judgment </a:t>
            </a:r>
            <a:r>
              <a:rPr lang="en-US" sz="2000" dirty="0">
                <a:latin typeface="Franklin Gothic Book" panose="020B0503020102020204" pitchFamily="34" charset="0"/>
                <a:ea typeface="Calibri" panose="020F0502020204030204" pitchFamily="34" charset="0"/>
                <a:cs typeface="Times New Roman" panose="02020603050405020304" pitchFamily="18" charset="0"/>
              </a:rPr>
              <a:t>about whether this material may be used under fair use/fair dealing permissions in the user’s country.</a:t>
            </a:r>
            <a:r>
              <a:rPr lang="en-US" sz="2000" dirty="0">
                <a:latin typeface="Franklin Gothic Book" panose="020B0503020102020204" pitchFamily="34" charset="0"/>
              </a:rPr>
              <a:t> </a:t>
            </a:r>
          </a:p>
        </p:txBody>
      </p:sp>
    </p:spTree>
    <p:extLst>
      <p:ext uri="{BB962C8B-B14F-4D97-AF65-F5344CB8AC3E}">
        <p14:creationId xmlns:p14="http://schemas.microsoft.com/office/powerpoint/2010/main" val="246146391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www.fridakahlo.org/images/paintings/self-portrait-along-the-boarder-line-between-mexico-and-the-united-states.jpg"/>
          <p:cNvPicPr/>
          <p:nvPr/>
        </p:nvPicPr>
        <p:blipFill>
          <a:blip r:embed="rId2">
            <a:extLst>
              <a:ext uri="{28A0092B-C50C-407E-A947-70E740481C1C}">
                <a14:useLocalDpi xmlns:a14="http://schemas.microsoft.com/office/drawing/2010/main" val="0"/>
              </a:ext>
            </a:extLst>
          </a:blip>
          <a:srcRect/>
          <a:stretch>
            <a:fillRect/>
          </a:stretch>
        </p:blipFill>
        <p:spPr bwMode="auto">
          <a:xfrm>
            <a:off x="152400" y="102652"/>
            <a:ext cx="7315200" cy="6109017"/>
          </a:xfrm>
          <a:prstGeom prst="rect">
            <a:avLst/>
          </a:prstGeom>
          <a:noFill/>
          <a:ln>
            <a:solidFill>
              <a:schemeClr val="tx1"/>
            </a:solidFill>
          </a:ln>
        </p:spPr>
      </p:pic>
      <p:sp>
        <p:nvSpPr>
          <p:cNvPr id="5" name="Rectangle 4"/>
          <p:cNvSpPr/>
          <p:nvPr/>
        </p:nvSpPr>
        <p:spPr>
          <a:xfrm>
            <a:off x="152400" y="6211669"/>
            <a:ext cx="7315200" cy="646331"/>
          </a:xfrm>
          <a:prstGeom prst="rect">
            <a:avLst/>
          </a:prstGeom>
        </p:spPr>
        <p:txBody>
          <a:bodyPr wrap="square">
            <a:spAutoFit/>
          </a:bodyPr>
          <a:lstStyle/>
          <a:p>
            <a:pPr algn="ctr"/>
            <a:r>
              <a:rPr lang="en-US" dirty="0">
                <a:solidFill>
                  <a:prstClr val="black"/>
                </a:solidFill>
                <a:latin typeface="Cambria" panose="02040503050406030204" pitchFamily="18" charset="0"/>
              </a:rPr>
              <a:t>Self Portrait Along the Border Line Between Mexico </a:t>
            </a:r>
            <a:br>
              <a:rPr lang="en-US" dirty="0">
                <a:solidFill>
                  <a:prstClr val="black"/>
                </a:solidFill>
                <a:latin typeface="Cambria" panose="02040503050406030204" pitchFamily="18" charset="0"/>
              </a:rPr>
            </a:br>
            <a:r>
              <a:rPr lang="en-US" dirty="0">
                <a:solidFill>
                  <a:prstClr val="black"/>
                </a:solidFill>
                <a:latin typeface="Cambria" panose="02040503050406030204" pitchFamily="18" charset="0"/>
              </a:rPr>
              <a:t>and the United States, 1932 by Frida Kahlo</a:t>
            </a:r>
          </a:p>
        </p:txBody>
      </p:sp>
      <p:sp>
        <p:nvSpPr>
          <p:cNvPr id="4" name="TextBox 3"/>
          <p:cNvSpPr txBox="1"/>
          <p:nvPr/>
        </p:nvSpPr>
        <p:spPr>
          <a:xfrm>
            <a:off x="6705600" y="956557"/>
            <a:ext cx="2286000" cy="4401205"/>
          </a:xfrm>
          <a:prstGeom prst="rect">
            <a:avLst/>
          </a:prstGeom>
          <a:solidFill>
            <a:schemeClr val="accent4">
              <a:lumMod val="40000"/>
              <a:lumOff val="60000"/>
            </a:schemeClr>
          </a:solidFill>
          <a:ln>
            <a:solidFill>
              <a:schemeClr val="tx1"/>
            </a:solidFill>
          </a:ln>
        </p:spPr>
        <p:txBody>
          <a:bodyPr wrap="square" rtlCol="0">
            <a:spAutoFit/>
          </a:bodyPr>
          <a:lstStyle/>
          <a:p>
            <a:pPr algn="ctr"/>
            <a:r>
              <a:rPr lang="en-US" sz="2800" b="1" dirty="0">
                <a:solidFill>
                  <a:prstClr val="black"/>
                </a:solidFill>
                <a:latin typeface="Cambria" panose="02040503050406030204" pitchFamily="18" charset="0"/>
              </a:rPr>
              <a:t>What can you infer about Frida’s identity? Who is she? What kind of person? How do you know?</a:t>
            </a:r>
          </a:p>
        </p:txBody>
      </p:sp>
    </p:spTree>
    <p:extLst>
      <p:ext uri="{BB962C8B-B14F-4D97-AF65-F5344CB8AC3E}">
        <p14:creationId xmlns:p14="http://schemas.microsoft.com/office/powerpoint/2010/main" val="2220809035"/>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a:t>“We must run while others walk.”</a:t>
            </a:r>
          </a:p>
        </p:txBody>
      </p:sp>
      <p:sp>
        <p:nvSpPr>
          <p:cNvPr id="3" name="TextBox 2"/>
          <p:cNvSpPr txBox="1"/>
          <p:nvPr/>
        </p:nvSpPr>
        <p:spPr>
          <a:xfrm>
            <a:off x="457200" y="1219200"/>
            <a:ext cx="4038600" cy="4955203"/>
          </a:xfrm>
          <a:prstGeom prst="rect">
            <a:avLst/>
          </a:prstGeom>
          <a:noFill/>
          <a:ln w="57150">
            <a:solidFill>
              <a:srgbClr val="00B0F0"/>
            </a:solidFill>
          </a:ln>
        </p:spPr>
        <p:txBody>
          <a:bodyPr wrap="square" rtlCol="0">
            <a:spAutoFit/>
          </a:bodyPr>
          <a:lstStyle/>
          <a:p>
            <a:pPr algn="ctr"/>
            <a:r>
              <a:rPr lang="en-US" sz="2800" dirty="0">
                <a:solidFill>
                  <a:prstClr val="black"/>
                </a:solidFill>
                <a:latin typeface="Franklin Gothic Medium Cond" panose="020B0606030402020204" pitchFamily="34" charset="0"/>
              </a:rPr>
              <a:t>OBJECTIVE</a:t>
            </a:r>
          </a:p>
          <a:p>
            <a:endParaRPr lang="en-US" sz="2400" b="1" dirty="0">
              <a:solidFill>
                <a:prstClr val="black"/>
              </a:solidFill>
              <a:latin typeface="Cambria" panose="02040503050406030204" pitchFamily="18" charset="0"/>
            </a:endParaRPr>
          </a:p>
          <a:p>
            <a:r>
              <a:rPr lang="en-US" sz="2400" dirty="0">
                <a:solidFill>
                  <a:prstClr val="black"/>
                </a:solidFill>
                <a:latin typeface="Cambria" panose="02040503050406030204" pitchFamily="18" charset="0"/>
              </a:rPr>
              <a:t>SWBAT analyze Sandra Cisneros’ “My Name” to inspire a personal </a:t>
            </a:r>
            <a:r>
              <a:rPr lang="en-US" sz="2400" dirty="0" err="1">
                <a:solidFill>
                  <a:prstClr val="black"/>
                </a:solidFill>
                <a:latin typeface="Cambria" panose="02040503050406030204" pitchFamily="18" charset="0"/>
              </a:rPr>
              <a:t>freewrite</a:t>
            </a:r>
            <a:r>
              <a:rPr lang="en-US" sz="2400" dirty="0">
                <a:solidFill>
                  <a:prstClr val="black"/>
                </a:solidFill>
                <a:latin typeface="Cambria" panose="02040503050406030204" pitchFamily="18" charset="0"/>
              </a:rPr>
              <a:t>.</a:t>
            </a: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p:txBody>
      </p:sp>
      <p:sp>
        <p:nvSpPr>
          <p:cNvPr id="4" name="TextBox 3"/>
          <p:cNvSpPr txBox="1"/>
          <p:nvPr/>
        </p:nvSpPr>
        <p:spPr>
          <a:xfrm>
            <a:off x="4648200" y="1219200"/>
            <a:ext cx="4038600" cy="4955203"/>
          </a:xfrm>
          <a:prstGeom prst="rect">
            <a:avLst/>
          </a:prstGeom>
          <a:noFill/>
          <a:ln w="57150">
            <a:solidFill>
              <a:srgbClr val="FFC000"/>
            </a:solidFill>
          </a:ln>
        </p:spPr>
        <p:txBody>
          <a:bodyPr wrap="square" rtlCol="0">
            <a:spAutoFit/>
          </a:bodyPr>
          <a:lstStyle/>
          <a:p>
            <a:pPr algn="ctr"/>
            <a:r>
              <a:rPr lang="en-US" sz="2800" dirty="0">
                <a:solidFill>
                  <a:prstClr val="black"/>
                </a:solidFill>
                <a:latin typeface="Franklin Gothic Medium Cond" panose="020B0606030402020204" pitchFamily="34" charset="0"/>
              </a:rPr>
              <a:t>AGENDA</a:t>
            </a:r>
          </a:p>
          <a:p>
            <a:endParaRPr lang="en-US" sz="2400" b="1" dirty="0">
              <a:solidFill>
                <a:prstClr val="black"/>
              </a:solidFill>
              <a:latin typeface="Cambria" panose="02040503050406030204" pitchFamily="18" charset="0"/>
            </a:endParaRPr>
          </a:p>
          <a:p>
            <a:pPr marL="514350" indent="-514350">
              <a:buFont typeface="+mj-lt"/>
              <a:buAutoNum type="arabicPeriod"/>
            </a:pPr>
            <a:r>
              <a:rPr lang="en-US" sz="2400" dirty="0">
                <a:solidFill>
                  <a:prstClr val="black"/>
                </a:solidFill>
                <a:latin typeface="Cambria" panose="02040503050406030204" pitchFamily="18" charset="0"/>
              </a:rPr>
              <a:t>You &amp; Your Name</a:t>
            </a:r>
          </a:p>
          <a:p>
            <a:pPr marL="514350" indent="-514350">
              <a:buFont typeface="+mj-lt"/>
              <a:buAutoNum type="arabicPeriod"/>
            </a:pPr>
            <a:endParaRPr lang="en-US" sz="2400" dirty="0">
              <a:solidFill>
                <a:prstClr val="black"/>
              </a:solidFill>
              <a:latin typeface="Cambria" panose="02040503050406030204" pitchFamily="18" charset="0"/>
            </a:endParaRPr>
          </a:p>
          <a:p>
            <a:pPr marL="514350" indent="-514350">
              <a:buFont typeface="+mj-lt"/>
              <a:buAutoNum type="arabicPeriod"/>
            </a:pPr>
            <a:r>
              <a:rPr lang="en-US" sz="2400" dirty="0" err="1">
                <a:solidFill>
                  <a:prstClr val="black"/>
                </a:solidFill>
                <a:latin typeface="Cambria" panose="02040503050406030204" pitchFamily="18" charset="0"/>
              </a:rPr>
              <a:t>Freewrite</a:t>
            </a:r>
            <a:endParaRPr lang="en-US" sz="2400" dirty="0">
              <a:solidFill>
                <a:prstClr val="black"/>
              </a:solidFill>
              <a:latin typeface="Cambria" panose="02040503050406030204" pitchFamily="18" charset="0"/>
            </a:endParaRPr>
          </a:p>
          <a:p>
            <a:pPr marL="514350" indent="-514350">
              <a:buFont typeface="+mj-lt"/>
              <a:buAutoNum type="arabicPeriod"/>
            </a:pPr>
            <a:endParaRPr lang="en-US" sz="2400" dirty="0">
              <a:solidFill>
                <a:prstClr val="black"/>
              </a:solidFill>
              <a:latin typeface="Cambria" panose="02040503050406030204" pitchFamily="18" charset="0"/>
            </a:endParaRPr>
          </a:p>
          <a:p>
            <a:pPr marL="514350" indent="-514350">
              <a:buFont typeface="+mj-lt"/>
              <a:buAutoNum type="arabicPeriod"/>
            </a:pPr>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p:txBody>
      </p:sp>
    </p:spTree>
    <p:extLst>
      <p:ext uri="{BB962C8B-B14F-4D97-AF65-F5344CB8AC3E}">
        <p14:creationId xmlns:p14="http://schemas.microsoft.com/office/powerpoint/2010/main" val="37216667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pic>
        <p:nvPicPr>
          <p:cNvPr id="13314" name="Picture 2" descr="http://www.rackaid.com/wp-content/uploads/iStock_000008674333XSma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1952614"/>
            <a:ext cx="3305175" cy="329565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57200" y="1371600"/>
            <a:ext cx="5715000" cy="1938992"/>
          </a:xfrm>
          <a:prstGeom prst="rect">
            <a:avLst/>
          </a:prstGeom>
          <a:noFill/>
        </p:spPr>
        <p:txBody>
          <a:bodyPr wrap="square" rtlCol="0">
            <a:spAutoFit/>
          </a:bodyPr>
          <a:lstStyle/>
          <a:p>
            <a:pPr marL="514350" indent="-514350">
              <a:buFont typeface="+mj-lt"/>
              <a:buAutoNum type="arabicPeriod"/>
            </a:pPr>
            <a:r>
              <a:rPr lang="en-US" sz="4000" dirty="0">
                <a:latin typeface="Franklin Gothic Medium Cond" panose="020B0606030402020204" pitchFamily="34" charset="0"/>
              </a:rPr>
              <a:t>You &amp; Your Name</a:t>
            </a:r>
          </a:p>
          <a:p>
            <a:pPr marL="514350" indent="-514350">
              <a:buFont typeface="+mj-lt"/>
              <a:buAutoNum type="arabicPeriod"/>
            </a:pPr>
            <a:endParaRPr lang="en-US" sz="4000" i="1" dirty="0">
              <a:latin typeface="Franklin Gothic Medium Cond" panose="020B0606030402020204" pitchFamily="34" charset="0"/>
            </a:endParaRPr>
          </a:p>
          <a:p>
            <a:pPr marL="514350" indent="-514350">
              <a:buFont typeface="+mj-lt"/>
              <a:buAutoNum type="arabicPeriod"/>
            </a:pPr>
            <a:r>
              <a:rPr lang="en-US" sz="4000" dirty="0" err="1">
                <a:latin typeface="Franklin Gothic Medium Cond" panose="020B0606030402020204" pitchFamily="34" charset="0"/>
              </a:rPr>
              <a:t>Freewrite</a:t>
            </a:r>
            <a:endParaRPr lang="en-US" sz="4000" dirty="0">
              <a:latin typeface="Franklin Gothic Medium Cond" panose="020B0606030402020204" pitchFamily="34" charset="0"/>
            </a:endParaRPr>
          </a:p>
        </p:txBody>
      </p:sp>
      <p:sp>
        <p:nvSpPr>
          <p:cNvPr id="7" name="Rectangle 6"/>
          <p:cNvSpPr/>
          <p:nvPr/>
        </p:nvSpPr>
        <p:spPr>
          <a:xfrm>
            <a:off x="324563" y="1356449"/>
            <a:ext cx="8610600" cy="809962"/>
          </a:xfrm>
          <a:prstGeom prst="rect">
            <a:avLst/>
          </a:prstGeom>
          <a:solidFill>
            <a:srgbClr val="FFFF00">
              <a:alpha val="2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818391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Sandra Cisneros</a:t>
            </a:r>
          </a:p>
        </p:txBody>
      </p:sp>
      <p:pic>
        <p:nvPicPr>
          <p:cNvPr id="317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219416"/>
            <a:ext cx="5133975" cy="37052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317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257974">
            <a:off x="498259" y="1405769"/>
            <a:ext cx="3910698" cy="309405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9744374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Name” Questions</a:t>
            </a:r>
          </a:p>
        </p:txBody>
      </p:sp>
      <p:sp>
        <p:nvSpPr>
          <p:cNvPr id="3" name="TextBox 2"/>
          <p:cNvSpPr txBox="1"/>
          <p:nvPr/>
        </p:nvSpPr>
        <p:spPr>
          <a:xfrm>
            <a:off x="533400" y="1295400"/>
            <a:ext cx="7848600" cy="5078313"/>
          </a:xfrm>
          <a:prstGeom prst="rect">
            <a:avLst/>
          </a:prstGeom>
          <a:noFill/>
        </p:spPr>
        <p:txBody>
          <a:bodyPr wrap="square" rtlCol="0">
            <a:spAutoFit/>
          </a:bodyPr>
          <a:lstStyle/>
          <a:p>
            <a:pPr marL="514350" indent="-514350">
              <a:buFont typeface="+mj-lt"/>
              <a:buAutoNum type="arabicPeriod"/>
            </a:pPr>
            <a:r>
              <a:rPr lang="en-US" sz="3600" dirty="0">
                <a:latin typeface="Cambria" panose="02040503050406030204" pitchFamily="18" charset="0"/>
              </a:rPr>
              <a:t>Describe the speaker.</a:t>
            </a:r>
          </a:p>
          <a:p>
            <a:pPr marL="514350" indent="-514350">
              <a:buFont typeface="+mj-lt"/>
              <a:buAutoNum type="arabicPeriod"/>
            </a:pPr>
            <a:endParaRPr lang="en-US" sz="3600" i="1" dirty="0">
              <a:latin typeface="Cambria" panose="02040503050406030204" pitchFamily="18" charset="0"/>
            </a:endParaRPr>
          </a:p>
          <a:p>
            <a:pPr marL="514350" indent="-514350">
              <a:buFont typeface="+mj-lt"/>
              <a:buAutoNum type="arabicPeriod"/>
            </a:pPr>
            <a:r>
              <a:rPr lang="en-US" sz="3600" dirty="0">
                <a:latin typeface="Cambria" panose="02040503050406030204" pitchFamily="18" charset="0"/>
              </a:rPr>
              <a:t>Write a 1-sentence summary of this piece.</a:t>
            </a:r>
          </a:p>
          <a:p>
            <a:pPr marL="514350" indent="-514350">
              <a:buFont typeface="+mj-lt"/>
              <a:buAutoNum type="arabicPeriod"/>
            </a:pPr>
            <a:endParaRPr lang="en-US" sz="3600" dirty="0">
              <a:latin typeface="Cambria" panose="02040503050406030204" pitchFamily="18" charset="0"/>
            </a:endParaRPr>
          </a:p>
          <a:p>
            <a:pPr marL="514350" indent="-514350">
              <a:buFont typeface="+mj-lt"/>
              <a:buAutoNum type="arabicPeriod"/>
            </a:pPr>
            <a:r>
              <a:rPr lang="en-US" sz="3600" dirty="0">
                <a:latin typeface="Cambria" panose="02040503050406030204" pitchFamily="18" charset="0"/>
              </a:rPr>
              <a:t>What is the tone of this passage?</a:t>
            </a:r>
          </a:p>
          <a:p>
            <a:pPr marL="514350" indent="-514350">
              <a:buFont typeface="+mj-lt"/>
              <a:buAutoNum type="arabicPeriod"/>
            </a:pPr>
            <a:endParaRPr lang="en-US" sz="3600" dirty="0">
              <a:latin typeface="Cambria" panose="02040503050406030204" pitchFamily="18" charset="0"/>
            </a:endParaRPr>
          </a:p>
          <a:p>
            <a:pPr marL="514350" indent="-514350">
              <a:buFont typeface="+mj-lt"/>
              <a:buAutoNum type="arabicPeriod"/>
            </a:pPr>
            <a:r>
              <a:rPr lang="en-US" sz="3600" dirty="0">
                <a:latin typeface="Cambria" panose="02040503050406030204" pitchFamily="18" charset="0"/>
              </a:rPr>
              <a:t>Are names important? Why or why not?</a:t>
            </a:r>
          </a:p>
        </p:txBody>
      </p:sp>
    </p:spTree>
    <p:extLst>
      <p:ext uri="{BB962C8B-B14F-4D97-AF65-F5344CB8AC3E}">
        <p14:creationId xmlns:p14="http://schemas.microsoft.com/office/powerpoint/2010/main" val="2243824401"/>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 &amp; Your Name</a:t>
            </a:r>
          </a:p>
        </p:txBody>
      </p:sp>
      <p:sp>
        <p:nvSpPr>
          <p:cNvPr id="3" name="Rectangle 2"/>
          <p:cNvSpPr/>
          <p:nvPr/>
        </p:nvSpPr>
        <p:spPr>
          <a:xfrm>
            <a:off x="514350" y="1676400"/>
            <a:ext cx="8153400" cy="3785652"/>
          </a:xfrm>
          <a:prstGeom prst="rect">
            <a:avLst/>
          </a:prstGeom>
        </p:spPr>
        <p:txBody>
          <a:bodyPr wrap="square">
            <a:spAutoFit/>
          </a:bodyPr>
          <a:lstStyle/>
          <a:p>
            <a:pPr algn="ctr"/>
            <a:r>
              <a:rPr lang="en-US" sz="4000" dirty="0">
                <a:latin typeface="Cambria" panose="02040503050406030204" pitchFamily="18" charset="0"/>
              </a:rPr>
              <a:t>What is the connection between </a:t>
            </a:r>
            <a:r>
              <a:rPr lang="en-US" sz="4000" b="1" dirty="0">
                <a:solidFill>
                  <a:srgbClr val="0070C0"/>
                </a:solidFill>
                <a:latin typeface="Cambria" panose="02040503050406030204" pitchFamily="18" charset="0"/>
              </a:rPr>
              <a:t>your name </a:t>
            </a:r>
            <a:r>
              <a:rPr lang="en-US" sz="4000" dirty="0">
                <a:latin typeface="Cambria" panose="02040503050406030204" pitchFamily="18" charset="0"/>
              </a:rPr>
              <a:t>and </a:t>
            </a:r>
            <a:r>
              <a:rPr lang="en-US" sz="4000" b="1" dirty="0">
                <a:solidFill>
                  <a:srgbClr val="0070C0"/>
                </a:solidFill>
                <a:latin typeface="Cambria" panose="02040503050406030204" pitchFamily="18" charset="0"/>
              </a:rPr>
              <a:t>your sense of self</a:t>
            </a:r>
            <a:r>
              <a:rPr lang="en-US" sz="4000" dirty="0">
                <a:latin typeface="Cambria" panose="02040503050406030204" pitchFamily="18" charset="0"/>
              </a:rPr>
              <a:t>/identity? </a:t>
            </a:r>
          </a:p>
          <a:p>
            <a:endParaRPr lang="en-US" sz="4000" dirty="0">
              <a:latin typeface="Cambria" panose="02040503050406030204" pitchFamily="18" charset="0"/>
            </a:endParaRPr>
          </a:p>
          <a:p>
            <a:pPr algn="ctr"/>
            <a:r>
              <a:rPr lang="en-US" sz="4000" dirty="0">
                <a:latin typeface="Cambria" panose="02040503050406030204" pitchFamily="18" charset="0"/>
              </a:rPr>
              <a:t>In what ways is your name </a:t>
            </a:r>
            <a:r>
              <a:rPr lang="en-US" sz="4000" b="1" dirty="0">
                <a:solidFill>
                  <a:srgbClr val="00B0F0"/>
                </a:solidFill>
                <a:latin typeface="Cambria" panose="02040503050406030204" pitchFamily="18" charset="0"/>
              </a:rPr>
              <a:t>meaningful</a:t>
            </a:r>
            <a:r>
              <a:rPr lang="en-US" sz="4000" dirty="0">
                <a:solidFill>
                  <a:srgbClr val="00B0F0"/>
                </a:solidFill>
                <a:latin typeface="Cambria" panose="02040503050406030204" pitchFamily="18" charset="0"/>
              </a:rPr>
              <a:t> </a:t>
            </a:r>
            <a:r>
              <a:rPr lang="en-US" sz="4000" dirty="0">
                <a:latin typeface="Cambria" panose="02040503050406030204" pitchFamily="18" charset="0"/>
              </a:rPr>
              <a:t>(or not)?</a:t>
            </a:r>
          </a:p>
        </p:txBody>
      </p:sp>
    </p:spTree>
    <p:extLst>
      <p:ext uri="{BB962C8B-B14F-4D97-AF65-F5344CB8AC3E}">
        <p14:creationId xmlns:p14="http://schemas.microsoft.com/office/powerpoint/2010/main" val="2594791476"/>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 &amp; Your Name</a:t>
            </a:r>
          </a:p>
        </p:txBody>
      </p:sp>
      <p:sp>
        <p:nvSpPr>
          <p:cNvPr id="3" name="Rectangle 2"/>
          <p:cNvSpPr/>
          <p:nvPr/>
        </p:nvSpPr>
        <p:spPr>
          <a:xfrm>
            <a:off x="514350" y="1448574"/>
            <a:ext cx="8153400" cy="4647426"/>
          </a:xfrm>
          <a:prstGeom prst="rect">
            <a:avLst/>
          </a:prstGeom>
        </p:spPr>
        <p:txBody>
          <a:bodyPr wrap="square">
            <a:spAutoFit/>
          </a:bodyPr>
          <a:lstStyle/>
          <a:p>
            <a:pPr marL="571500" indent="-571500">
              <a:buFont typeface="Arial" panose="020B0604020202020204" pitchFamily="34" charset="0"/>
              <a:buChar char="•"/>
            </a:pPr>
            <a:r>
              <a:rPr lang="en-US" sz="4000" dirty="0">
                <a:latin typeface="Cambria" panose="02040503050406030204" pitchFamily="18" charset="0"/>
              </a:rPr>
              <a:t>2 pages handwritten</a:t>
            </a:r>
          </a:p>
          <a:p>
            <a:pPr marL="571500" indent="-571500">
              <a:buFont typeface="Arial" panose="020B0604020202020204" pitchFamily="34" charset="0"/>
              <a:buChar char="•"/>
            </a:pPr>
            <a:endParaRPr lang="en-US" sz="2400" dirty="0">
              <a:latin typeface="Cambria" panose="02040503050406030204" pitchFamily="18" charset="0"/>
            </a:endParaRPr>
          </a:p>
          <a:p>
            <a:pPr marL="571500" indent="-571500">
              <a:buFont typeface="Arial" panose="020B0604020202020204" pitchFamily="34" charset="0"/>
              <a:buChar char="•"/>
            </a:pPr>
            <a:r>
              <a:rPr lang="en-US" sz="4000" dirty="0">
                <a:latin typeface="Cambria" panose="02040503050406030204" pitchFamily="18" charset="0"/>
              </a:rPr>
              <a:t>Written format of your choice</a:t>
            </a:r>
          </a:p>
          <a:p>
            <a:pPr marL="1485900" lvl="2" indent="-571500">
              <a:buFont typeface="Arial" panose="020B0604020202020204" pitchFamily="34" charset="0"/>
              <a:buChar char="•"/>
            </a:pPr>
            <a:r>
              <a:rPr lang="en-US" sz="3200" dirty="0">
                <a:latin typeface="Cambria" panose="02040503050406030204" pitchFamily="18" charset="0"/>
              </a:rPr>
              <a:t>Essay</a:t>
            </a:r>
          </a:p>
          <a:p>
            <a:pPr marL="1485900" lvl="2" indent="-571500">
              <a:buFont typeface="Arial" panose="020B0604020202020204" pitchFamily="34" charset="0"/>
              <a:buChar char="•"/>
            </a:pPr>
            <a:r>
              <a:rPr lang="en-US" sz="3200" dirty="0">
                <a:latin typeface="Cambria" panose="02040503050406030204" pitchFamily="18" charset="0"/>
              </a:rPr>
              <a:t>Poem</a:t>
            </a:r>
          </a:p>
          <a:p>
            <a:pPr marL="1485900" lvl="2" indent="-571500">
              <a:buFont typeface="Arial" panose="020B0604020202020204" pitchFamily="34" charset="0"/>
              <a:buChar char="•"/>
            </a:pPr>
            <a:endParaRPr lang="en-US" sz="2400" dirty="0">
              <a:latin typeface="Cambria" panose="02040503050406030204" pitchFamily="18" charset="0"/>
            </a:endParaRPr>
          </a:p>
          <a:p>
            <a:pPr marL="571500" indent="-571500">
              <a:buFont typeface="Arial" panose="020B0604020202020204" pitchFamily="34" charset="0"/>
              <a:buChar char="•"/>
            </a:pPr>
            <a:r>
              <a:rPr lang="en-US" sz="4000" dirty="0">
                <a:latin typeface="Cambria" panose="02040503050406030204" pitchFamily="18" charset="0"/>
              </a:rPr>
              <a:t>Follow writing conventions</a:t>
            </a:r>
          </a:p>
          <a:p>
            <a:pPr marL="571500" indent="-571500">
              <a:buFont typeface="Arial" panose="020B0604020202020204" pitchFamily="34" charset="0"/>
              <a:buChar char="•"/>
            </a:pPr>
            <a:endParaRPr lang="en-US" sz="2400" dirty="0">
              <a:latin typeface="Cambria" panose="02040503050406030204" pitchFamily="18" charset="0"/>
            </a:endParaRPr>
          </a:p>
          <a:p>
            <a:pPr marL="571500" indent="-571500">
              <a:buFont typeface="Arial" panose="020B0604020202020204" pitchFamily="34" charset="0"/>
              <a:buChar char="•"/>
            </a:pPr>
            <a:r>
              <a:rPr lang="en-US" sz="4000" dirty="0">
                <a:latin typeface="Cambria" panose="02040503050406030204" pitchFamily="18" charset="0"/>
              </a:rPr>
              <a:t>Descriptive, personal, original</a:t>
            </a:r>
            <a:endParaRPr lang="en-US" sz="3200" dirty="0">
              <a:latin typeface="Cambria" panose="02040503050406030204" pitchFamily="18" charset="0"/>
            </a:endParaRPr>
          </a:p>
        </p:txBody>
      </p:sp>
    </p:spTree>
    <p:controls>
      <mc:AlternateContent xmlns:mc="http://schemas.openxmlformats.org/markup-compatibility/2006">
        <mc:Choice xmlns:v="urn:schemas-microsoft-com:vml" Requires="v">
          <p:control spid="35851" r:id="rId2" imgW="4800610" imgH="2317705"/>
        </mc:Choice>
        <mc:Fallback>
          <p:control r:id="rId2" imgW="4800610" imgH="2317705">
            <p:pic>
              <p:nvPicPr>
                <p:cNvPr id="4" name="ShockwaveFlash1"/>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0"/>
                  <a:ext cx="2514600" cy="1371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3563366325"/>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pic>
        <p:nvPicPr>
          <p:cNvPr id="13314" name="Picture 2" descr="http://www.rackaid.com/wp-content/uploads/iStock_000008674333XSma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1952614"/>
            <a:ext cx="3305175" cy="329565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57200" y="1371600"/>
            <a:ext cx="5715000" cy="1938992"/>
          </a:xfrm>
          <a:prstGeom prst="rect">
            <a:avLst/>
          </a:prstGeom>
          <a:noFill/>
        </p:spPr>
        <p:txBody>
          <a:bodyPr wrap="square" rtlCol="0">
            <a:spAutoFit/>
          </a:bodyPr>
          <a:lstStyle/>
          <a:p>
            <a:pPr marL="514350" indent="-514350">
              <a:buFont typeface="+mj-lt"/>
              <a:buAutoNum type="arabicPeriod"/>
            </a:pPr>
            <a:r>
              <a:rPr lang="en-US" sz="4000" dirty="0">
                <a:solidFill>
                  <a:prstClr val="black"/>
                </a:solidFill>
                <a:latin typeface="Franklin Gothic Medium Cond" panose="020B0606030402020204" pitchFamily="34" charset="0"/>
              </a:rPr>
              <a:t>You &amp; Your Name</a:t>
            </a:r>
          </a:p>
          <a:p>
            <a:pPr marL="514350" indent="-514350">
              <a:buFont typeface="+mj-lt"/>
              <a:buAutoNum type="arabicPeriod"/>
            </a:pPr>
            <a:endParaRPr lang="en-US" sz="4000" i="1" dirty="0">
              <a:solidFill>
                <a:prstClr val="black"/>
              </a:solidFill>
              <a:latin typeface="Franklin Gothic Medium Cond" panose="020B0606030402020204" pitchFamily="34" charset="0"/>
            </a:endParaRPr>
          </a:p>
          <a:p>
            <a:pPr marL="514350" indent="-514350">
              <a:buFont typeface="+mj-lt"/>
              <a:buAutoNum type="arabicPeriod"/>
            </a:pPr>
            <a:r>
              <a:rPr lang="en-US" sz="4000" dirty="0" err="1">
                <a:solidFill>
                  <a:prstClr val="black"/>
                </a:solidFill>
                <a:latin typeface="Franklin Gothic Medium Cond" panose="020B0606030402020204" pitchFamily="34" charset="0"/>
              </a:rPr>
              <a:t>Freewrite</a:t>
            </a:r>
            <a:endParaRPr lang="en-US" sz="4000" dirty="0">
              <a:solidFill>
                <a:prstClr val="black"/>
              </a:solidFill>
              <a:latin typeface="Franklin Gothic Medium Cond" panose="020B0606030402020204" pitchFamily="34" charset="0"/>
            </a:endParaRPr>
          </a:p>
        </p:txBody>
      </p:sp>
      <p:sp>
        <p:nvSpPr>
          <p:cNvPr id="7" name="Rectangle 6"/>
          <p:cNvSpPr/>
          <p:nvPr/>
        </p:nvSpPr>
        <p:spPr>
          <a:xfrm>
            <a:off x="324563" y="2500630"/>
            <a:ext cx="8610600" cy="809962"/>
          </a:xfrm>
          <a:prstGeom prst="rect">
            <a:avLst/>
          </a:prstGeom>
          <a:solidFill>
            <a:srgbClr val="FFFF00">
              <a:alpha val="2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508780502"/>
      </p:ext>
    </p:extLst>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2350</TotalTime>
  <Words>376</Words>
  <Application>Microsoft Macintosh PowerPoint</Application>
  <PresentationFormat>On-screen Show (4:3)</PresentationFormat>
  <Paragraphs>66</Paragraphs>
  <Slides>11</Slides>
  <Notes>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11</vt:i4>
      </vt:variant>
    </vt:vector>
  </HeadingPairs>
  <TitlesOfParts>
    <vt:vector size="22" baseType="lpstr">
      <vt:lpstr>Arial</vt:lpstr>
      <vt:lpstr>Bookman Old Style</vt:lpstr>
      <vt:lpstr>Calibri</vt:lpstr>
      <vt:lpstr>Cambria</vt:lpstr>
      <vt:lpstr>Franklin Gothic Book</vt:lpstr>
      <vt:lpstr>Franklin Gothic Medium Cond</vt:lpstr>
      <vt:lpstr>Gill Sans MT</vt:lpstr>
      <vt:lpstr>Impact</vt:lpstr>
      <vt:lpstr>Wingdings</vt:lpstr>
      <vt:lpstr>Wingdings 3</vt:lpstr>
      <vt:lpstr>Origin</vt:lpstr>
      <vt:lpstr>PowerPoint Presentation</vt:lpstr>
      <vt:lpstr>PowerPoint Presentation</vt:lpstr>
      <vt:lpstr>“We must run while others walk.”</vt:lpstr>
      <vt:lpstr>Agenda</vt:lpstr>
      <vt:lpstr>Sandra Cisneros</vt:lpstr>
      <vt:lpstr>“My Name” Questions</vt:lpstr>
      <vt:lpstr>You &amp; Your Name</vt:lpstr>
      <vt:lpstr>You &amp; Your Name</vt:lpstr>
      <vt:lpstr>Agenda</vt:lpstr>
      <vt:lpstr>PowerPoint Presentation</vt:lpstr>
      <vt:lpstr>Endnotes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Begin your Do Now silently.</dc:title>
  <dc:creator>Erica Lim</dc:creator>
  <cp:lastModifiedBy>Leah Reinert</cp:lastModifiedBy>
  <cp:revision>112</cp:revision>
  <dcterms:created xsi:type="dcterms:W3CDTF">2014-08-11T23:49:27Z</dcterms:created>
  <dcterms:modified xsi:type="dcterms:W3CDTF">2020-09-04T06:14:28Z</dcterms:modified>
</cp:coreProperties>
</file>