
<file path=[Content_Types].xml><?xml version="1.0" encoding="utf-8"?>
<Types xmlns="http://schemas.openxmlformats.org/package/2006/content-types">
  <Default Extension="bin" ContentType="application/vnd.ms-office.activeX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activeX/activeX1.xml" ContentType="application/vnd.ms-office.activeX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activeX/activeX2.xml" ContentType="application/vnd.ms-office.activeX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6"/>
  </p:notesMasterIdLst>
  <p:sldIdLst>
    <p:sldId id="303" r:id="rId2"/>
    <p:sldId id="300" r:id="rId3"/>
    <p:sldId id="302" r:id="rId4"/>
    <p:sldId id="306" r:id="rId5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08"/>
    <p:restoredTop sz="82190" autoAdjust="0"/>
  </p:normalViewPr>
  <p:slideViewPr>
    <p:cSldViewPr>
      <p:cViewPr varScale="1">
        <p:scale>
          <a:sx n="85" d="100"/>
          <a:sy n="85" d="100"/>
        </p:scale>
        <p:origin x="1864" y="17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activeX/_rels/activeX1.xml.rels><?xml version="1.0" encoding="UTF-8" standalone="yes"?>
<Relationships xmlns="http://schemas.openxmlformats.org/package/2006/relationships"><Relationship Id="rId1" Type="http://schemas.microsoft.com/office/2006/relationships/activeXControlBinary" Target="activeX1.bin"/></Relationships>
</file>

<file path=ppt/activeX/_rels/activeX2.xml.rels><?xml version="1.0" encoding="UTF-8" standalone="yes"?>
<Relationships xmlns="http://schemas.openxmlformats.org/package/2006/relationships"><Relationship Id="rId1" Type="http://schemas.microsoft.com/office/2006/relationships/activeXControlBinary" Target="activeX2.bin"/></Relationships>
</file>

<file path=ppt/activeX/activeX1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activeX/activeX2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FD9239A-86A1-4BF0-91EB-5ED1F63D34B3}" type="datetimeFigureOut">
              <a:rPr lang="en-US" smtClean="0"/>
              <a:t>7/7/20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5D94440F-1EFE-4B39-B623-C15173927D0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59774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77D41B-DB4C-4B8A-B11D-BF5D1AB194C4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76692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32160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113482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4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459277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1219200" y="3886200"/>
            <a:ext cx="6858000" cy="990600"/>
          </a:xfrm>
        </p:spPr>
        <p:txBody>
          <a:bodyPr anchor="t" anchorCtr="0"/>
          <a:lstStyle>
            <a:lvl1pPr algn="r">
              <a:defRPr sz="320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19200" y="5124450"/>
            <a:ext cx="6858000" cy="533400"/>
          </a:xfrm>
        </p:spPr>
        <p:txBody>
          <a:bodyPr/>
          <a:lstStyle>
            <a:lvl1pPr marL="0" indent="0" algn="r">
              <a:buNone/>
              <a:defRPr sz="20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>
            <a:lvl1pPr>
              <a:defRPr sz="1400"/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1216152" y="6355080"/>
            <a:ext cx="1219200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904875" y="3648075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914400" y="5048250"/>
            <a:ext cx="7315200" cy="685800"/>
          </a:xfrm>
          <a:prstGeom prst="rect">
            <a:avLst/>
          </a:prstGeom>
          <a:noFill/>
          <a:ln w="6350" cap="rnd" cmpd="sng" algn="ctr">
            <a:solidFill>
              <a:schemeClr val="accent2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904875" y="3648075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14400" y="5048250"/>
            <a:ext cx="228600" cy="685800"/>
          </a:xfrm>
          <a:prstGeom prst="rect">
            <a:avLst/>
          </a:prstGeom>
          <a:solidFill>
            <a:schemeClr val="accent2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1809999"/>
      </p:ext>
    </p:extLst>
  </p:cSld>
  <p:clrMapOvr>
    <a:masterClrMapping/>
  </p:clrMapOvr>
  <p:transition spd="slow">
    <p:push dir="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8229600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777310817"/>
      </p:ext>
    </p:extLst>
  </p:cSld>
  <p:clrMapOvr>
    <a:masterClrMapping/>
  </p:clrMapOvr>
  <p:transition spd="slow">
    <p:push dir="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2971800"/>
            <a:ext cx="6858000" cy="1066800"/>
          </a:xfrm>
        </p:spPr>
        <p:txBody>
          <a:bodyPr anchor="t" anchorCtr="0"/>
          <a:lstStyle>
            <a:lvl1pPr algn="r">
              <a:buNone/>
              <a:defRPr sz="3200" b="0" cap="none" baseline="0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4267200"/>
            <a:ext cx="6781800" cy="1143000"/>
          </a:xfrm>
        </p:spPr>
        <p:txBody>
          <a:bodyPr anchor="t" anchorCtr="0"/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7/7/20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9848" y="6355080"/>
            <a:ext cx="1520952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914400" y="2819400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914400" y="2819400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50400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632198" y="1216152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376862972"/>
      </p:ext>
    </p:extLst>
  </p:cSld>
  <p:clrMapOvr>
    <a:masterClrMapping/>
  </p:clrMapOvr>
  <p:transition spd="slow">
    <p:push dir="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85875"/>
            <a:ext cx="4040188" cy="685800"/>
          </a:xfrm>
          <a:noFill/>
          <a:ln>
            <a:noFill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8200" y="1295400"/>
            <a:ext cx="4041775" cy="685800"/>
          </a:xfrm>
          <a:noFill/>
          <a:ln>
            <a:noFill/>
          </a:ln>
        </p:spPr>
        <p:txBody>
          <a:bodyPr lIns="91440" anchor="b" anchorCtr="0"/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648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252523229"/>
      </p:ext>
    </p:extLst>
  </p:cSld>
  <p:clrMapOvr>
    <a:masterClrMapping/>
  </p:clrMapOvr>
  <p:transition spd="slow">
    <p:push dir="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1671872"/>
      </p:ext>
    </p:extLst>
  </p:cSld>
  <p:clrMapOvr>
    <a:masterClrMapping/>
  </p:clrMapOvr>
  <p:transition spd="slow">
    <p:push dir="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traight Connector 4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9756339"/>
      </p:ext>
    </p:extLst>
  </p:cSld>
  <p:clrMapOvr>
    <a:masterClrMapping/>
  </p:clrMapOvr>
  <p:transition spd="slow">
    <p:push dir="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24600" y="304800"/>
            <a:ext cx="2514600" cy="838200"/>
          </a:xfrm>
        </p:spPr>
        <p:txBody>
          <a:bodyPr anchor="b" anchorCtr="0">
            <a:noAutofit/>
          </a:bodyPr>
          <a:lstStyle>
            <a:lvl1pPr algn="l">
              <a:buNone/>
              <a:defRPr sz="2000" b="1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324600" y="1219200"/>
            <a:ext cx="2514600" cy="4843463"/>
          </a:xfrm>
        </p:spPr>
        <p:txBody>
          <a:bodyPr/>
          <a:lstStyle>
            <a:lvl1pPr marL="0" indent="0">
              <a:lnSpc>
                <a:spcPts val="22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 rot="5400000">
            <a:off x="3160645" y="3324225"/>
            <a:ext cx="603504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Content Placeholder 11"/>
          <p:cNvSpPr>
            <a:spLocks noGrp="1"/>
          </p:cNvSpPr>
          <p:nvPr>
            <p:ph sz="quarter" idx="1"/>
          </p:nvPr>
        </p:nvSpPr>
        <p:spPr>
          <a:xfrm>
            <a:off x="304800" y="304800"/>
            <a:ext cx="5715000" cy="57150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003610393"/>
      </p:ext>
    </p:extLst>
  </p:cSld>
  <p:clrMapOvr>
    <a:masterClrMapping/>
  </p:clrMapOvr>
  <p:transition spd="slow">
    <p:push dir="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00856"/>
            <a:ext cx="8229600" cy="674688"/>
          </a:xfrm>
          <a:ln>
            <a:solidFill>
              <a:schemeClr val="accent1"/>
            </a:solidFill>
          </a:ln>
        </p:spPr>
        <p:txBody>
          <a:bodyPr lIns="274320" anchor="ctr"/>
          <a:lstStyle>
            <a:lvl1pPr algn="r">
              <a:buNone/>
              <a:defRPr sz="2000" b="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57200" y="1905000"/>
            <a:ext cx="8229600" cy="4270248"/>
          </a:xfrm>
          <a:solidFill>
            <a:schemeClr val="tx1">
              <a:shade val="50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spcBef>
                <a:spcPts val="600"/>
              </a:spcBef>
              <a:buNone/>
              <a:defRPr sz="3200"/>
            </a:lvl1pPr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219200"/>
            <a:ext cx="8229600" cy="533400"/>
          </a:xfrm>
        </p:spPr>
        <p:txBody>
          <a:bodyPr anchor="ctr" anchorCtr="0"/>
          <a:lstStyle>
            <a:lvl1pPr marL="0" indent="0" algn="l">
              <a:buFontTx/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7/7/20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57200" y="500856"/>
            <a:ext cx="182880" cy="68580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684550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879542"/>
      </p:ext>
    </p:extLst>
  </p:cSld>
  <p:clrMapOvr>
    <a:masterClrMapping/>
  </p:clrMapOvr>
  <p:transition spd="slow">
    <p:push dir="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Isosceles Triangle 7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5400000">
            <a:off x="3629607" y="3201952"/>
            <a:ext cx="585216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0065709"/>
      </p:ext>
    </p:extLst>
  </p:cSld>
  <p:clrMapOvr>
    <a:masterClrMapping/>
  </p:clrMapOvr>
  <p:transition spd="slow">
    <p:push dir="u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  <a:prstGeom prst="rect">
            <a:avLst/>
          </a:prstGeom>
        </p:spPr>
        <p:txBody>
          <a:bodyPr vert="horz" anchor="b" anchorCtr="0">
            <a:noAutofit/>
          </a:bodyPr>
          <a:lstStyle/>
          <a:p>
            <a:r>
              <a:rPr kumimoji="0" lang="en-US" dirty="0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219200"/>
            <a:ext cx="8229600" cy="4910328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dirty="0"/>
              <a:t>Click to edit Master text styles</a:t>
            </a:r>
          </a:p>
          <a:p>
            <a:pPr lvl="1" eaLnBrk="1" latinLnBrk="0" hangingPunct="1"/>
            <a:r>
              <a:rPr kumimoji="0" lang="en-US" dirty="0"/>
              <a:t>Second level</a:t>
            </a:r>
          </a:p>
          <a:p>
            <a:pPr lvl="2" eaLnBrk="1" latinLnBrk="0" hangingPunct="1"/>
            <a:r>
              <a:rPr kumimoji="0" lang="en-US" dirty="0"/>
              <a:t>Third level</a:t>
            </a:r>
          </a:p>
          <a:p>
            <a:pPr lvl="3" eaLnBrk="1" latinLnBrk="0" hangingPunct="1"/>
            <a:r>
              <a:rPr kumimoji="0" lang="en-US" dirty="0"/>
              <a:t>Fourth level</a:t>
            </a:r>
          </a:p>
          <a:p>
            <a:pPr lvl="4" eaLnBrk="1" latinLnBrk="0" hangingPunct="1"/>
            <a:r>
              <a:rPr kumimoji="0" lang="en-US" dirty="0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400800" y="6356350"/>
            <a:ext cx="2289048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898648" y="6356350"/>
            <a:ext cx="3505200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612648" y="6356350"/>
            <a:ext cx="19812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8" name="Straight Connector 2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29" name="Straight Connector 28"/>
          <p:cNvSpPr>
            <a:spLocks noChangeShapeType="1"/>
          </p:cNvSpPr>
          <p:nvPr/>
        </p:nvSpPr>
        <p:spPr bwMode="auto">
          <a:xfrm>
            <a:off x="457200" y="1143000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Isosceles Triangle 9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97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 spd="slow">
    <p:push dir="u"/>
  </p:transition>
  <p:txStyles>
    <p:titleStyle>
      <a:lvl1pPr algn="l" rtl="0" eaLnBrk="1" latinLnBrk="0" hangingPunct="1">
        <a:spcBef>
          <a:spcPct val="0"/>
        </a:spcBef>
        <a:buNone/>
        <a:defRPr kumimoji="0" sz="6000" kern="1200">
          <a:solidFill>
            <a:schemeClr val="tx2"/>
          </a:solidFill>
          <a:latin typeface="Franklin Gothic Medium Cond" pitchFamily="34" charset="0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6000"/>
        <a:buFont typeface="Wingdings 3"/>
        <a:buChar char=""/>
        <a:defRPr kumimoji="0" sz="2600" kern="1200">
          <a:solidFill>
            <a:schemeClr val="tx1"/>
          </a:solidFill>
          <a:latin typeface="Cambria" pitchFamily="18" charset="0"/>
          <a:ea typeface="+mn-ea"/>
          <a:cs typeface="+mn-cs"/>
        </a:defRPr>
      </a:lvl1pPr>
      <a:lvl2pPr marL="548640" indent="-274320" algn="l" rtl="0" eaLnBrk="1" latinLnBrk="0" hangingPunct="1">
        <a:spcBef>
          <a:spcPts val="500"/>
        </a:spcBef>
        <a:buClr>
          <a:schemeClr val="accent2"/>
        </a:buClr>
        <a:buSzPct val="76000"/>
        <a:buFont typeface="Wingdings 3"/>
        <a:buChar char=""/>
        <a:defRPr kumimoji="0" sz="2300" kern="1200">
          <a:solidFill>
            <a:schemeClr val="tx2"/>
          </a:solidFill>
          <a:latin typeface="Cambria" pitchFamily="18" charset="0"/>
          <a:ea typeface="+mn-ea"/>
          <a:cs typeface="+mn-cs"/>
        </a:defRPr>
      </a:lvl2pPr>
      <a:lvl3pPr marL="822960" indent="-228600" algn="l" rtl="0" eaLnBrk="1" latinLnBrk="0" hangingPunct="1">
        <a:spcBef>
          <a:spcPts val="500"/>
        </a:spcBef>
        <a:buClr>
          <a:schemeClr val="bg1">
            <a:shade val="50000"/>
          </a:schemeClr>
        </a:buClr>
        <a:buSzPct val="76000"/>
        <a:buFont typeface="Wingdings 3"/>
        <a:buChar char=""/>
        <a:defRPr kumimoji="0" sz="2000" kern="1200">
          <a:solidFill>
            <a:schemeClr val="tx1"/>
          </a:solidFill>
          <a:latin typeface="Cambria" pitchFamily="18" charset="0"/>
          <a:ea typeface="+mn-ea"/>
          <a:cs typeface="+mn-cs"/>
        </a:defRPr>
      </a:lvl3pPr>
      <a:lvl4pPr marL="1097280" indent="-228600" algn="l" rtl="0" eaLnBrk="1" latinLnBrk="0" hangingPunct="1">
        <a:spcBef>
          <a:spcPts val="400"/>
        </a:spcBef>
        <a:buClr>
          <a:schemeClr val="accent2">
            <a:shade val="75000"/>
          </a:schemeClr>
        </a:buClr>
        <a:buSzPct val="70000"/>
        <a:buFont typeface="Wingdings"/>
        <a:buChar char=""/>
        <a:defRPr kumimoji="0" sz="1800" kern="1200">
          <a:solidFill>
            <a:schemeClr val="tx1"/>
          </a:solidFill>
          <a:latin typeface="Cambria" pitchFamily="18" charset="0"/>
          <a:ea typeface="+mn-ea"/>
          <a:cs typeface="+mn-cs"/>
        </a:defRPr>
      </a:lvl4pPr>
      <a:lvl5pPr marL="1371600" indent="-228600" algn="l" rtl="0" eaLnBrk="1" latinLnBrk="0" hangingPunct="1">
        <a:spcBef>
          <a:spcPts val="300"/>
        </a:spcBef>
        <a:buClr>
          <a:schemeClr val="accent2"/>
        </a:buClr>
        <a:buSzPct val="70000"/>
        <a:buFont typeface="Wingdings"/>
        <a:buChar char=""/>
        <a:defRPr kumimoji="0" sz="1600" kern="1200">
          <a:solidFill>
            <a:schemeClr val="tx1"/>
          </a:solidFill>
          <a:latin typeface="Cambria" pitchFamily="18" charset="0"/>
          <a:ea typeface="+mn-ea"/>
          <a:cs typeface="+mn-cs"/>
        </a:defRPr>
      </a:lvl5pPr>
      <a:lvl6pPr marL="1645920" indent="-182880" algn="l" rtl="0" eaLnBrk="1" latinLnBrk="0" hangingPunct="1">
        <a:spcBef>
          <a:spcPts val="300"/>
        </a:spcBef>
        <a:buClr>
          <a:srgbClr val="9FB8CD">
            <a:shade val="75000"/>
          </a:srgbClr>
        </a:buClr>
        <a:buSzPct val="75000"/>
        <a:buFont typeface="Wingdings 3"/>
        <a:buChar char=""/>
        <a:defRPr kumimoji="0" lang="en-US" sz="1600" kern="1200" smtClean="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rgbClr val="727CA3">
            <a:shade val="75000"/>
          </a:srgb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7pPr>
      <a:lvl8pPr marL="2011680" indent="-182880" algn="l" rtl="0" eaLnBrk="1" latinLnBrk="0" hangingPunct="1">
        <a:spcBef>
          <a:spcPts val="300"/>
        </a:spcBef>
        <a:buClr>
          <a:prstClr val="white">
            <a:shade val="50000"/>
          </a:prst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8pPr>
      <a:lvl9pPr marL="2194560" indent="-182880" algn="l" rtl="0" eaLnBrk="1" latinLnBrk="0" hangingPunct="1">
        <a:spcBef>
          <a:spcPts val="300"/>
        </a:spcBef>
        <a:buClr>
          <a:srgbClr val="9FB8CD"/>
        </a:buClr>
        <a:buSzPct val="75000"/>
        <a:buFont typeface="Wingdings 3"/>
        <a:buChar char=""/>
        <a:defRPr kumimoji="0" lang="en-US" sz="1200" kern="1200" smtClean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control" Target="../activeX/activeX1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3.png"/><Relationship Id="rId5" Type="http://schemas.openxmlformats.org/officeDocument/2006/relationships/hyperlink" Target="https://creativecommons.org/licenses/by/4.0/" TargetMode="External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control" Target="../activeX/activeX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676400" y="188782"/>
            <a:ext cx="5833227" cy="78483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FIRST FIVE ARE </a:t>
            </a:r>
            <a:r>
              <a:rPr lang="en-US" sz="4500" u="sng" dirty="0">
                <a:solidFill>
                  <a:prstClr val="white"/>
                </a:solidFill>
                <a:latin typeface="Impact" pitchFamily="34" charset="0"/>
              </a:rPr>
              <a:t>SACRED</a:t>
            </a:r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42900" y="2296418"/>
            <a:ext cx="8534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Set your SMART goals for our </a:t>
            </a:r>
            <a:b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 today.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5BD2B5E8-94E2-BA4C-82F5-E547C48C6760}"/>
              </a:ext>
            </a:extLst>
          </p:cNvPr>
          <p:cNvSpPr/>
          <p:nvPr/>
        </p:nvSpPr>
        <p:spPr>
          <a:xfrm>
            <a:off x="526931" y="6145998"/>
            <a:ext cx="816633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/>
              <a:t>Copyright: Uncommon Schools. Unless otherwise noted, all of the content in this resource is licensed under a </a:t>
            </a:r>
            <a:r>
              <a:rPr lang="en-US" sz="1400" dirty="0">
                <a:hlinkClick r:id="rId5"/>
              </a:rPr>
              <a:t> Creative Commons Attribution International 4.0</a:t>
            </a:r>
            <a:r>
              <a:rPr lang="en-US" sz="1400" dirty="0"/>
              <a:t> (CC BY-NC-SA) license. </a:t>
            </a:r>
          </a:p>
        </p:txBody>
      </p:sp>
      <p:pic>
        <p:nvPicPr>
          <p:cNvPr id="6" name="Picture 5" descr="A picture containing drawing&#10;&#10;Description automatically generated">
            <a:extLst>
              <a:ext uri="{FF2B5EF4-FFF2-40B4-BE49-F238E27FC236}">
                <a16:creationId xmlns:a16="http://schemas.microsoft.com/office/drawing/2014/main" id="{D0FB38F6-4BE7-0244-8BE3-D3322FF11555}"/>
              </a:ext>
            </a:extLst>
          </p:cNvPr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6931" y="1337687"/>
            <a:ext cx="1504950" cy="353695"/>
          </a:xfrm>
          <a:prstGeom prst="rect">
            <a:avLst/>
          </a:prstGeom>
        </p:spPr>
      </p:pic>
    </p:spTree>
    <p:controls>
      <mc:AlternateContent xmlns:mc="http://schemas.openxmlformats.org/markup-compatibility/2006">
        <mc:Choice xmlns:v="urn:schemas-microsoft-com:vml" Requires="v">
          <p:control spid="36873" r:id="rId2" imgW="4800610" imgH="2317705"/>
        </mc:Choice>
        <mc:Fallback>
          <p:control r:id="rId2" imgW="4800610" imgH="2317705">
            <p:pic>
              <p:nvPicPr>
                <p:cNvPr id="3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2895600" y="4191000"/>
                  <a:ext cx="3429000" cy="17526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918014907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800" dirty="0"/>
              <a:t>“We must run while others walk.”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7200" y="1219200"/>
            <a:ext cx="4038600" cy="4955203"/>
          </a:xfrm>
          <a:prstGeom prst="rect">
            <a:avLst/>
          </a:prstGeom>
          <a:noFill/>
          <a:ln w="57150">
            <a:solidFill>
              <a:srgbClr val="00B0F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OBJECTIVE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SWBAT research using databases to find effective sources of varied perspectives.</a:t>
            </a: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648200" y="1219200"/>
            <a:ext cx="4038600" cy="4955203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AGENDA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</a:t>
            </a:r>
          </a:p>
          <a:p>
            <a:pPr marL="514350" indent="-514350">
              <a:buFont typeface="+mj-lt"/>
              <a:buAutoNum type="arabicPeriod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216667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pic>
        <p:nvPicPr>
          <p:cNvPr id="13314" name="Picture 2" descr="http://www.rackaid.com/wp-content/uploads/iStock_000008674333XSmall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52614"/>
            <a:ext cx="3305175" cy="3295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57200" y="1371600"/>
            <a:ext cx="571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4000" dirty="0">
                <a:latin typeface="Franklin Gothic Medium Cond" panose="020B0606030402020204" pitchFamily="34" charset="0"/>
              </a:rPr>
              <a:t>Research Work Time</a:t>
            </a:r>
          </a:p>
        </p:txBody>
      </p:sp>
      <p:sp>
        <p:nvSpPr>
          <p:cNvPr id="7" name="Rectangle 6"/>
          <p:cNvSpPr/>
          <p:nvPr/>
        </p:nvSpPr>
        <p:spPr>
          <a:xfrm>
            <a:off x="324563" y="1371600"/>
            <a:ext cx="8610600" cy="809962"/>
          </a:xfrm>
          <a:prstGeom prst="rect">
            <a:avLst/>
          </a:prstGeom>
          <a:solidFill>
            <a:srgbClr val="FFFF00">
              <a:alpha val="26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360392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Progress Goal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342900" y="1371600"/>
            <a:ext cx="8534400" cy="1107996"/>
          </a:xfrm>
          <a:prstGeom prst="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66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3 credible sources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42900" y="2735282"/>
            <a:ext cx="85344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70C0"/>
                </a:solidFill>
                <a:latin typeface="Cambria" panose="02040503050406030204" pitchFamily="18" charset="0"/>
              </a:rPr>
              <a:t>Two (2)</a:t>
            </a: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 Tier 1 sources </a:t>
            </a:r>
            <a:b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2400" i="1" dirty="0">
                <a:solidFill>
                  <a:prstClr val="black"/>
                </a:solidFill>
                <a:latin typeface="Cambria" panose="02040503050406030204" pitchFamily="18" charset="0"/>
              </a:rPr>
              <a:t>(peer-reviewed academic journals)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70C0"/>
                </a:solidFill>
                <a:latin typeface="Cambria" panose="02040503050406030204" pitchFamily="18" charset="0"/>
              </a:rPr>
              <a:t>One (1)</a:t>
            </a: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 Tier 2 source – </a:t>
            </a:r>
            <a:r>
              <a:rPr lang="en-US" sz="3200" dirty="0">
                <a:solidFill>
                  <a:srgbClr val="00B0F0"/>
                </a:solidFill>
                <a:latin typeface="Cambria" panose="02040503050406030204" pitchFamily="18" charset="0"/>
              </a:rPr>
              <a:t>CIA World </a:t>
            </a:r>
            <a:r>
              <a:rPr lang="en-US" sz="3200" dirty="0" err="1">
                <a:solidFill>
                  <a:srgbClr val="00B0F0"/>
                </a:solidFill>
                <a:latin typeface="Cambria" panose="02040503050406030204" pitchFamily="18" charset="0"/>
              </a:rPr>
              <a:t>Factbook</a:t>
            </a:r>
            <a:br>
              <a:rPr lang="en-US" sz="3200" dirty="0">
                <a:solidFill>
                  <a:srgbClr val="00B0F0"/>
                </a:solidFill>
                <a:latin typeface="Cambria" panose="02040503050406030204" pitchFamily="18" charset="0"/>
              </a:rPr>
            </a:br>
            <a:r>
              <a:rPr lang="en-US" sz="2400" i="1" dirty="0">
                <a:solidFill>
                  <a:prstClr val="black"/>
                </a:solidFill>
                <a:latin typeface="Cambria" panose="02040503050406030204" pitchFamily="18" charset="0"/>
              </a:rPr>
              <a:t>(specialized or government publication)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en-US" sz="2400" i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70C0"/>
                </a:solidFill>
                <a:latin typeface="Cambria" panose="02040503050406030204" pitchFamily="18" charset="0"/>
              </a:rPr>
              <a:t>One (1)</a:t>
            </a: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 Tier 3 source </a:t>
            </a:r>
            <a:b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2400" i="1" dirty="0">
                <a:solidFill>
                  <a:prstClr val="black"/>
                </a:solidFill>
                <a:latin typeface="Cambria" panose="02040503050406030204" pitchFamily="18" charset="0"/>
              </a:rPr>
              <a:t>(newspaper)</a:t>
            </a:r>
          </a:p>
        </p:txBody>
      </p:sp>
    </p:spTree>
    <p:controls>
      <mc:AlternateContent xmlns:mc="http://schemas.openxmlformats.org/markup-compatibility/2006">
        <mc:Choice xmlns:v="urn:schemas-microsoft-com:vml" Requires="v">
          <p:control spid="39940" r:id="rId2" imgW="4800610" imgH="2317705"/>
        </mc:Choice>
        <mc:Fallback>
          <p:control r:id="rId2" imgW="4800610" imgH="2317705">
            <p:pic>
              <p:nvPicPr>
                <p:cNvPr id="5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5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6096000" y="5029200"/>
                  <a:ext cx="2514600" cy="15240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2144388623"/>
      </p:ext>
    </p:extLst>
  </p:cSld>
  <p:clrMapOvr>
    <a:masterClrMapping/>
  </p:clrMapOvr>
  <p:transition spd="slow">
    <p:push dir="u"/>
  </p:transition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gin">
  <a:themeElements>
    <a:clrScheme name="Origin">
      <a:dk1>
        <a:sysClr val="windowText" lastClr="000000"/>
      </a:dk1>
      <a:lt1>
        <a:sysClr val="window" lastClr="FFFFFF"/>
      </a:lt1>
      <a:dk2>
        <a:srgbClr val="464653"/>
      </a:dk2>
      <a:lt2>
        <a:srgbClr val="DDE9EC"/>
      </a:lt2>
      <a:accent1>
        <a:srgbClr val="727CA3"/>
      </a:accent1>
      <a:accent2>
        <a:srgbClr val="9FB8CD"/>
      </a:accent2>
      <a:accent3>
        <a:srgbClr val="D2DA7A"/>
      </a:accent3>
      <a:accent4>
        <a:srgbClr val="FADA7A"/>
      </a:accent4>
      <a:accent5>
        <a:srgbClr val="B88472"/>
      </a:accent5>
      <a:accent6>
        <a:srgbClr val="8E736A"/>
      </a:accent6>
      <a:hlink>
        <a:srgbClr val="B292CA"/>
      </a:hlink>
      <a:folHlink>
        <a:srgbClr val="6B5680"/>
      </a:folHlink>
    </a:clrScheme>
    <a:fontScheme name="Origin">
      <a:majorFont>
        <a:latin typeface="Bookman Old Style"/>
        <a:ea typeface=""/>
        <a:cs typeface=""/>
        <a:font script="Grek" typeface="Cambria"/>
        <a:font script="Cyrl" typeface="Cambria"/>
        <a:font script="Jpan" typeface="HG明朝E"/>
        <a:font script="Hang" typeface="돋움"/>
        <a:font script="Hans" typeface="宋体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alibri"/>
        <a:font script="Cyrl" typeface="Calibri"/>
        <a:font script="Jpan" typeface="ＭＳ Ｐゴシック"/>
        <a:font script="Hang" typeface="맑은 고딕"/>
        <a:font script="Hans" typeface="华文新魏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rigin">
      <a:fillStyleLst>
        <a:solidFill>
          <a:schemeClr val="phClr"/>
        </a:solidFill>
        <a:gradFill rotWithShape="1">
          <a:gsLst>
            <a:gs pos="0">
              <a:schemeClr val="phClr">
                <a:tint val="45000"/>
                <a:satMod val="200000"/>
              </a:schemeClr>
            </a:gs>
            <a:gs pos="30000">
              <a:schemeClr val="phClr">
                <a:tint val="61000"/>
                <a:satMod val="200000"/>
              </a:schemeClr>
            </a:gs>
            <a:gs pos="45000">
              <a:schemeClr val="phClr">
                <a:tint val="66000"/>
                <a:satMod val="200000"/>
              </a:schemeClr>
            </a:gs>
            <a:gs pos="55000">
              <a:schemeClr val="phClr">
                <a:tint val="66000"/>
                <a:satMod val="200000"/>
              </a:schemeClr>
            </a:gs>
            <a:gs pos="73000">
              <a:schemeClr val="phClr">
                <a:tint val="61000"/>
                <a:satMod val="200000"/>
              </a:schemeClr>
            </a:gs>
            <a:gs pos="100000">
              <a:schemeClr val="phClr">
                <a:tint val="45000"/>
                <a:satMod val="200000"/>
              </a:schemeClr>
            </a:gs>
          </a:gsLst>
          <a:lin ang="950000" scaled="1"/>
        </a:gradFill>
        <a:gradFill rotWithShape="1">
          <a:gsLst>
            <a:gs pos="0">
              <a:schemeClr val="phClr">
                <a:shade val="63000"/>
              </a:schemeClr>
            </a:gs>
            <a:gs pos="30000">
              <a:schemeClr val="phClr">
                <a:shade val="90000"/>
                <a:satMod val="110000"/>
              </a:schemeClr>
            </a:gs>
            <a:gs pos="45000">
              <a:schemeClr val="phClr">
                <a:shade val="100000"/>
                <a:satMod val="118000"/>
              </a:schemeClr>
            </a:gs>
            <a:gs pos="55000">
              <a:schemeClr val="phClr">
                <a:shade val="100000"/>
                <a:satMod val="118000"/>
              </a:schemeClr>
            </a:gs>
            <a:gs pos="73000">
              <a:schemeClr val="phClr">
                <a:shade val="90000"/>
                <a:satMod val="110000"/>
              </a:schemeClr>
            </a:gs>
            <a:gs pos="100000">
              <a:schemeClr val="phClr">
                <a:shade val="63000"/>
              </a:schemeClr>
            </a:gs>
          </a:gsLst>
          <a:lin ang="950000" scaled="1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30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balanced" dir="t">
              <a:rot lat="0" lon="0" rev="0"/>
            </a:lightRig>
          </a:scene3d>
          <a:sp3d prstMaterial="matte">
            <a:bevelT w="0" h="0"/>
            <a:contourClr>
              <a:schemeClr val="phClr">
                <a:tint val="100000"/>
                <a:shade val="100000"/>
                <a:hueMod val="100000"/>
                <a:satMod val="100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  <a:scene3d>
            <a:camera prst="orthographicFront" fov="0">
              <a:rot lat="0" lon="0" rev="0"/>
            </a:camera>
            <a:lightRig rig="soft" dir="t">
              <a:rot lat="0" lon="0" rev="2700000"/>
            </a:lightRig>
          </a:scene3d>
          <a:sp3d prstMaterial="matte">
            <a:bevelT w="50800" h="50800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60000"/>
                <a:satMod val="300000"/>
              </a:schemeClr>
            </a:gs>
            <a:gs pos="30000">
              <a:schemeClr val="phClr">
                <a:shade val="80000"/>
                <a:satMod val="230000"/>
              </a:schemeClr>
            </a:gs>
            <a:gs pos="100000">
              <a:schemeClr val="phClr">
                <a:tint val="97000"/>
                <a:satMod val="22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6000"/>
                <a:satMod val="120000"/>
              </a:schemeClr>
              <a:schemeClr val="phClr">
                <a:tint val="90000"/>
              </a:schemeClr>
            </a:duotone>
          </a:blip>
          <a:tile tx="0" ty="0" sx="35000" sy="40000" flip="x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1695</TotalTime>
  <Words>128</Words>
  <Application>Microsoft Macintosh PowerPoint</Application>
  <PresentationFormat>On-screen Show (4:3)</PresentationFormat>
  <Paragraphs>36</Paragraphs>
  <Slides>4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14" baseType="lpstr">
      <vt:lpstr>Arial</vt:lpstr>
      <vt:lpstr>Bookman Old Style</vt:lpstr>
      <vt:lpstr>Calibri</vt:lpstr>
      <vt:lpstr>Cambria</vt:lpstr>
      <vt:lpstr>Franklin Gothic Medium Cond</vt:lpstr>
      <vt:lpstr>Gill Sans MT</vt:lpstr>
      <vt:lpstr>Impact</vt:lpstr>
      <vt:lpstr>Wingdings</vt:lpstr>
      <vt:lpstr>Wingdings 3</vt:lpstr>
      <vt:lpstr>Origin</vt:lpstr>
      <vt:lpstr>PowerPoint Presentation</vt:lpstr>
      <vt:lpstr>“We must run while others walk.”</vt:lpstr>
      <vt:lpstr>Agenda</vt:lpstr>
      <vt:lpstr>Progress Goal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Welcome! Begin your Do Now silently.</dc:title>
  <dc:creator>Erica Lim</dc:creator>
  <cp:lastModifiedBy>Leah Reinert</cp:lastModifiedBy>
  <cp:revision>100</cp:revision>
  <dcterms:created xsi:type="dcterms:W3CDTF">2014-08-11T23:49:27Z</dcterms:created>
  <dcterms:modified xsi:type="dcterms:W3CDTF">2020-07-07T14:11:50Z</dcterms:modified>
</cp:coreProperties>
</file>