
<file path=[Content_Types].xml><?xml version="1.0" encoding="utf-8"?>
<Types xmlns="http://schemas.openxmlformats.org/package/2006/content-types">
  <Default Extension="bin" ContentType="application/vnd.ms-office.activeX"/>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05" r:id="rId2"/>
    <p:sldId id="314" r:id="rId3"/>
    <p:sldId id="300" r:id="rId4"/>
    <p:sldId id="302" r:id="rId5"/>
    <p:sldId id="309" r:id="rId6"/>
    <p:sldId id="313" r:id="rId7"/>
    <p:sldId id="310" r:id="rId8"/>
    <p:sldId id="311" r:id="rId9"/>
    <p:sldId id="312" r:id="rId10"/>
    <p:sldId id="308" r:id="rId11"/>
    <p:sldId id="31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2190" autoAdjust="0"/>
  </p:normalViewPr>
  <p:slideViewPr>
    <p:cSldViewPr>
      <p:cViewPr varScale="1">
        <p:scale>
          <a:sx n="85" d="100"/>
          <a:sy n="85" d="100"/>
        </p:scale>
        <p:origin x="18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FD9239A-86A1-4BF0-91EB-5ED1F63D34B3}" type="datetimeFigureOut">
              <a:rPr lang="en-US" smtClean="0"/>
              <a:t>9/4/20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94440F-1EFE-4B39-B623-C15173927D07}" type="slidenum">
              <a:rPr lang="en-US" smtClean="0"/>
              <a:t>‹#›</a:t>
            </a:fld>
            <a:endParaRPr lang="en-US"/>
          </a:p>
        </p:txBody>
      </p:sp>
    </p:spTree>
    <p:extLst>
      <p:ext uri="{BB962C8B-B14F-4D97-AF65-F5344CB8AC3E}">
        <p14:creationId xmlns:p14="http://schemas.microsoft.com/office/powerpoint/2010/main" val="2845977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7077D41B-DB4C-4B8A-B11D-BF5D1AB194C4}"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33766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4440F-1EFE-4B39-B623-C15173927D07}"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78048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753216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t>4</a:t>
            </a:fld>
            <a:endParaRPr lang="en-US"/>
          </a:p>
        </p:txBody>
      </p:sp>
    </p:spTree>
    <p:extLst>
      <p:ext uri="{BB962C8B-B14F-4D97-AF65-F5344CB8AC3E}">
        <p14:creationId xmlns:p14="http://schemas.microsoft.com/office/powerpoint/2010/main" val="4241134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241134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E2CEB1-01B0-452A-84AB-987A87A44B8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24113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A1B1A13-508F-409A-9E23-54410920837A}" type="datetimeFigureOut">
              <a:rPr lang="en-US" smtClean="0">
                <a:solidFill>
                  <a:srgbClr val="464653"/>
                </a:solidFill>
              </a:rPr>
              <a:pPr/>
              <a:t>9/4/20</a:t>
            </a:fld>
            <a:endParaRPr lang="en-US">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31809999"/>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12487954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00006570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7731081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A1B1A13-508F-409A-9E23-54410920837A}" type="datetimeFigureOut">
              <a:rPr lang="en-US" smtClean="0">
                <a:solidFill>
                  <a:srgbClr val="DDE9EC"/>
                </a:solidFill>
              </a:rPr>
              <a:pPr/>
              <a:t>9/4/20</a:t>
            </a:fld>
            <a:endParaRPr lang="en-US">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469504004"/>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37686297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9" name="Slide Number Placeholder 8"/>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5252322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4" name="Footer Placeholder 3"/>
          <p:cNvSpPr>
            <a:spLocks noGrp="1"/>
          </p:cNvSpPr>
          <p:nvPr>
            <p:ph type="ftr" sz="quarter" idx="11"/>
          </p:nvPr>
        </p:nvSpPr>
        <p:spPr/>
        <p:txBody>
          <a:bodyPr/>
          <a:lstStyle/>
          <a:p>
            <a:endParaRPr lang="en-US">
              <a:solidFill>
                <a:srgbClr val="464653"/>
              </a:solidFill>
            </a:endParaRPr>
          </a:p>
        </p:txBody>
      </p:sp>
      <p:sp>
        <p:nvSpPr>
          <p:cNvPr id="5" name="Slide Number Placeholder 4"/>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35167187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3" name="Footer Placeholder 2"/>
          <p:cNvSpPr>
            <a:spLocks noGrp="1"/>
          </p:cNvSpPr>
          <p:nvPr>
            <p:ph type="ftr" sz="quarter" idx="11"/>
          </p:nvPr>
        </p:nvSpPr>
        <p:spPr/>
        <p:txBody>
          <a:bodyPr/>
          <a:lstStyle/>
          <a:p>
            <a:endParaRPr lang="en-US">
              <a:solidFill>
                <a:srgbClr val="464653"/>
              </a:solidFill>
            </a:endParaRPr>
          </a:p>
        </p:txBody>
      </p:sp>
      <p:sp>
        <p:nvSpPr>
          <p:cNvPr id="4" name="Slide Number Placeholder 3"/>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58975633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464653"/>
                </a:solidFill>
              </a:rPr>
              <a:pPr/>
              <a:t>9/4/20</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0361039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A1B1A13-508F-409A-9E23-54410920837A}" type="datetimeFigureOut">
              <a:rPr lang="en-US" smtClean="0">
                <a:solidFill>
                  <a:srgbClr val="DDE9EC"/>
                </a:solidFill>
              </a:rPr>
              <a:pPr/>
              <a:t>9/4/20</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1E61F501-4E7D-41EC-9AF4-F525E7E4B404}"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66845502"/>
      </p:ext>
    </p:extLst>
  </p:cSld>
  <p:clrMapOvr>
    <a:overrideClrMapping bg1="dk1" tx1="lt1" bg2="dk2" tx2="lt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Autofit/>
          </a:bodyPr>
          <a:lstStyle/>
          <a:p>
            <a:r>
              <a:rPr kumimoji="0" lang="en-US" dirty="0"/>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A1B1A13-508F-409A-9E23-54410920837A}" type="datetimeFigureOut">
              <a:rPr lang="en-US" smtClean="0">
                <a:solidFill>
                  <a:srgbClr val="464653"/>
                </a:solidFill>
              </a:rPr>
              <a:pPr/>
              <a:t>9/4/20</a:t>
            </a:fld>
            <a:endParaRPr lang="en-US">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E61F501-4E7D-41EC-9AF4-F525E7E4B404}" type="slidenum">
              <a:rPr lang="en-US" smtClean="0">
                <a:solidFill>
                  <a:srgbClr val="464653"/>
                </a:solidFill>
              </a:rPr>
              <a:pPr/>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85970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rtl="0" eaLnBrk="1" latinLnBrk="0" hangingPunct="1">
        <a:spcBef>
          <a:spcPct val="0"/>
        </a:spcBef>
        <a:buNone/>
        <a:defRPr kumimoji="0" sz="6000" kern="1200">
          <a:solidFill>
            <a:schemeClr val="tx2"/>
          </a:solidFill>
          <a:latin typeface="Franklin Gothic Medium Cond" pitchFamily="34" charset="0"/>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Cambria" pitchFamily="18" charset="0"/>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Cambria" pitchFamily="18" charset="0"/>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Cambria" pitchFamily="18" charset="0"/>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Cambria" pitchFamily="18" charset="0"/>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Cambria" pitchFamily="18" charset="0"/>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2.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hyperlink" Target="https://creativecommons.org/licenses/by/4.0/" TargetMode="External"/><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88782"/>
            <a:ext cx="5833227" cy="784830"/>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500" dirty="0">
                <a:solidFill>
                  <a:prstClr val="white"/>
                </a:solidFill>
                <a:latin typeface="Impact" pitchFamily="34" charset="0"/>
              </a:rPr>
              <a:t>FIRST FIVE ARE </a:t>
            </a:r>
            <a:r>
              <a:rPr lang="en-US" sz="4500" u="sng" dirty="0">
                <a:solidFill>
                  <a:prstClr val="white"/>
                </a:solidFill>
                <a:latin typeface="Impact" pitchFamily="34" charset="0"/>
              </a:rPr>
              <a:t>SACRED</a:t>
            </a:r>
            <a:r>
              <a:rPr lang="en-US" sz="4500" dirty="0">
                <a:solidFill>
                  <a:prstClr val="white"/>
                </a:solidFill>
                <a:latin typeface="Impact" pitchFamily="34" charset="0"/>
              </a:rPr>
              <a:t>.</a:t>
            </a:r>
          </a:p>
        </p:txBody>
      </p:sp>
      <p:sp>
        <p:nvSpPr>
          <p:cNvPr id="2" name="TextBox 1"/>
          <p:cNvSpPr txBox="1"/>
          <p:nvPr/>
        </p:nvSpPr>
        <p:spPr>
          <a:xfrm>
            <a:off x="457201" y="1447800"/>
            <a:ext cx="8534400" cy="769441"/>
          </a:xfrm>
          <a:prstGeom prst="rect">
            <a:avLst/>
          </a:prstGeom>
          <a:noFill/>
        </p:spPr>
        <p:txBody>
          <a:bodyPr wrap="square" rtlCol="0">
            <a:spAutoFit/>
          </a:bodyPr>
          <a:lstStyle/>
          <a:p>
            <a:pPr algn="ctr"/>
            <a:r>
              <a:rPr lang="en-US" sz="4400" dirty="0">
                <a:solidFill>
                  <a:prstClr val="black"/>
                </a:solidFill>
                <a:latin typeface="Cambria" panose="02040503050406030204" pitchFamily="18" charset="0"/>
              </a:rPr>
              <a:t>Weekly News Quiz!</a:t>
            </a:r>
          </a:p>
        </p:txBody>
      </p:sp>
      <p:pic>
        <p:nvPicPr>
          <p:cNvPr id="3686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2368004"/>
            <a:ext cx="3298017" cy="356979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a:extLst>
              <a:ext uri="{FF2B5EF4-FFF2-40B4-BE49-F238E27FC236}">
                <a16:creationId xmlns:a16="http://schemas.microsoft.com/office/drawing/2014/main" id="{F945B850-F5F6-CE4F-AAD2-C797769E74D9}"/>
              </a:ext>
            </a:extLst>
          </p:cNvPr>
          <p:cNvSpPr txBox="1"/>
          <p:nvPr/>
        </p:nvSpPr>
        <p:spPr>
          <a:xfrm>
            <a:off x="762000" y="6196935"/>
            <a:ext cx="8001000" cy="800219"/>
          </a:xfrm>
          <a:prstGeom prst="rect">
            <a:avLst/>
          </a:prstGeom>
          <a:noFill/>
        </p:spPr>
        <p:txBody>
          <a:bodyPr wrap="square" rtlCol="0">
            <a:spAutoFit/>
          </a:bodyPr>
          <a:lstStyle/>
          <a:p>
            <a:r>
              <a:rPr lang="en-US" sz="1400" dirty="0"/>
              <a:t>Copyright: Uncommon Schools. Unless otherwise noted, all of the content in this resource is licensed under a </a:t>
            </a:r>
            <a:r>
              <a:rPr lang="en-US" sz="1400" dirty="0">
                <a:hlinkClick r:id="rId6"/>
              </a:rPr>
              <a:t> Creative Commons Attribution International 4.0</a:t>
            </a:r>
            <a:r>
              <a:rPr lang="en-US" sz="1400" dirty="0"/>
              <a:t> (CC BY-NC-SA) license. </a:t>
            </a:r>
          </a:p>
          <a:p>
            <a:endParaRPr lang="en-US" dirty="0"/>
          </a:p>
        </p:txBody>
      </p:sp>
    </p:spTree>
    <p:controls>
      <mc:AlternateContent xmlns:mc="http://schemas.openxmlformats.org/markup-compatibility/2006">
        <mc:Choice xmlns:v="urn:schemas-microsoft-com:vml" Requires="v">
          <p:control spid="37896" r:id="rId2" imgW="4800610" imgH="2317705"/>
        </mc:Choice>
        <mc:Fallback>
          <p:control r:id="rId2" imgW="4800610" imgH="2317705">
            <p:pic>
              <p:nvPicPr>
                <p:cNvPr id="3" name="ShockwaveFlash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762000" y="3276600"/>
                  <a:ext cx="3429000" cy="1752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23897319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Ticket</a:t>
            </a:r>
          </a:p>
        </p:txBody>
      </p:sp>
      <p:pic>
        <p:nvPicPr>
          <p:cNvPr id="4301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8016"/>
          <a:stretch/>
        </p:blipFill>
        <p:spPr bwMode="auto">
          <a:xfrm>
            <a:off x="762000" y="1295400"/>
            <a:ext cx="7848600" cy="4809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6800" y="2971800"/>
            <a:ext cx="2438400" cy="461665"/>
          </a:xfrm>
          <a:prstGeom prst="rect">
            <a:avLst/>
          </a:prstGeom>
          <a:noFill/>
        </p:spPr>
        <p:txBody>
          <a:bodyPr wrap="square" rtlCol="0">
            <a:spAutoFit/>
          </a:bodyPr>
          <a:lstStyle/>
          <a:p>
            <a:pPr algn="ctr"/>
            <a:r>
              <a:rPr lang="en-US" sz="2400" b="1" dirty="0">
                <a:solidFill>
                  <a:prstClr val="black"/>
                </a:solidFill>
                <a:latin typeface="Cambria" panose="02040503050406030204" pitchFamily="18" charset="0"/>
              </a:rPr>
              <a:t>United States</a:t>
            </a:r>
          </a:p>
        </p:txBody>
      </p:sp>
      <p:sp>
        <p:nvSpPr>
          <p:cNvPr id="7" name="TextBox 6"/>
          <p:cNvSpPr txBox="1"/>
          <p:nvPr/>
        </p:nvSpPr>
        <p:spPr>
          <a:xfrm>
            <a:off x="4038600" y="2662535"/>
            <a:ext cx="1371600" cy="830997"/>
          </a:xfrm>
          <a:prstGeom prst="rect">
            <a:avLst/>
          </a:prstGeom>
          <a:noFill/>
        </p:spPr>
        <p:txBody>
          <a:bodyPr wrap="square" rtlCol="0">
            <a:spAutoFit/>
          </a:bodyPr>
          <a:lstStyle/>
          <a:p>
            <a:pPr algn="ctr"/>
            <a:r>
              <a:rPr lang="en-US" sz="2400" b="1" dirty="0">
                <a:solidFill>
                  <a:prstClr val="black"/>
                </a:solidFill>
                <a:latin typeface="Cambria" panose="02040503050406030204" pitchFamily="18" charset="0"/>
              </a:rPr>
              <a:t>E.U. </a:t>
            </a:r>
            <a:r>
              <a:rPr lang="en-US" sz="2400" dirty="0">
                <a:solidFill>
                  <a:prstClr val="black"/>
                </a:solidFill>
                <a:latin typeface="Cambria" panose="02040503050406030204" pitchFamily="18" charset="0"/>
              </a:rPr>
              <a:t>(France)</a:t>
            </a:r>
            <a:endParaRPr lang="en-US" sz="2400" b="1" dirty="0">
              <a:solidFill>
                <a:prstClr val="black"/>
              </a:solidFill>
              <a:latin typeface="Cambria" panose="02040503050406030204" pitchFamily="18" charset="0"/>
            </a:endParaRPr>
          </a:p>
        </p:txBody>
      </p:sp>
      <p:sp>
        <p:nvSpPr>
          <p:cNvPr id="9" name="TextBox 8"/>
          <p:cNvSpPr txBox="1"/>
          <p:nvPr/>
        </p:nvSpPr>
        <p:spPr>
          <a:xfrm>
            <a:off x="6134100" y="3242799"/>
            <a:ext cx="1371600" cy="461665"/>
          </a:xfrm>
          <a:prstGeom prst="rect">
            <a:avLst/>
          </a:prstGeom>
          <a:noFill/>
        </p:spPr>
        <p:txBody>
          <a:bodyPr wrap="square" rtlCol="0">
            <a:spAutoFit/>
          </a:bodyPr>
          <a:lstStyle/>
          <a:p>
            <a:pPr algn="ctr"/>
            <a:r>
              <a:rPr lang="en-US" sz="2400" b="1" dirty="0">
                <a:solidFill>
                  <a:prstClr val="black"/>
                </a:solidFill>
                <a:latin typeface="Cambria" panose="02040503050406030204" pitchFamily="18" charset="0"/>
              </a:rPr>
              <a:t>China</a:t>
            </a:r>
          </a:p>
        </p:txBody>
      </p:sp>
      <p:sp>
        <p:nvSpPr>
          <p:cNvPr id="10" name="TextBox 9"/>
          <p:cNvSpPr txBox="1"/>
          <p:nvPr/>
        </p:nvSpPr>
        <p:spPr>
          <a:xfrm>
            <a:off x="5410200" y="3626031"/>
            <a:ext cx="1371600" cy="461665"/>
          </a:xfrm>
          <a:prstGeom prst="rect">
            <a:avLst/>
          </a:prstGeom>
          <a:noFill/>
        </p:spPr>
        <p:txBody>
          <a:bodyPr wrap="square" rtlCol="0">
            <a:spAutoFit/>
          </a:bodyPr>
          <a:lstStyle/>
          <a:p>
            <a:pPr algn="ctr"/>
            <a:r>
              <a:rPr lang="en-US" sz="2400" b="1" dirty="0">
                <a:solidFill>
                  <a:prstClr val="black"/>
                </a:solidFill>
                <a:latin typeface="Cambria" panose="02040503050406030204" pitchFamily="18" charset="0"/>
              </a:rPr>
              <a:t>India</a:t>
            </a:r>
          </a:p>
        </p:txBody>
      </p:sp>
      <p:sp>
        <p:nvSpPr>
          <p:cNvPr id="12" name="TextBox 11"/>
          <p:cNvSpPr txBox="1"/>
          <p:nvPr/>
        </p:nvSpPr>
        <p:spPr>
          <a:xfrm>
            <a:off x="6477000" y="4800600"/>
            <a:ext cx="1676400" cy="461665"/>
          </a:xfrm>
          <a:prstGeom prst="rect">
            <a:avLst/>
          </a:prstGeom>
          <a:noFill/>
        </p:spPr>
        <p:txBody>
          <a:bodyPr wrap="square" rtlCol="0">
            <a:spAutoFit/>
          </a:bodyPr>
          <a:lstStyle/>
          <a:p>
            <a:pPr algn="ctr"/>
            <a:r>
              <a:rPr lang="en-US" sz="2400" b="1" dirty="0">
                <a:solidFill>
                  <a:prstClr val="black"/>
                </a:solidFill>
                <a:latin typeface="Cambria" panose="02040503050406030204" pitchFamily="18" charset="0"/>
              </a:rPr>
              <a:t>Australia</a:t>
            </a:r>
          </a:p>
        </p:txBody>
      </p:sp>
      <p:sp>
        <p:nvSpPr>
          <p:cNvPr id="13" name="TextBox 12"/>
          <p:cNvSpPr txBox="1"/>
          <p:nvPr/>
        </p:nvSpPr>
        <p:spPr>
          <a:xfrm>
            <a:off x="2331720" y="4569767"/>
            <a:ext cx="1676400" cy="461665"/>
          </a:xfrm>
          <a:prstGeom prst="rect">
            <a:avLst/>
          </a:prstGeom>
          <a:noFill/>
        </p:spPr>
        <p:txBody>
          <a:bodyPr wrap="square" rtlCol="0">
            <a:spAutoFit/>
          </a:bodyPr>
          <a:lstStyle/>
          <a:p>
            <a:pPr algn="ctr"/>
            <a:r>
              <a:rPr lang="en-US" sz="2400" b="1" dirty="0">
                <a:solidFill>
                  <a:prstClr val="black"/>
                </a:solidFill>
                <a:latin typeface="Cambria" panose="02040503050406030204" pitchFamily="18" charset="0"/>
              </a:rPr>
              <a:t>Brazil</a:t>
            </a:r>
          </a:p>
        </p:txBody>
      </p:sp>
    </p:spTree>
    <p:extLst>
      <p:ext uri="{BB962C8B-B14F-4D97-AF65-F5344CB8AC3E}">
        <p14:creationId xmlns:p14="http://schemas.microsoft.com/office/powerpoint/2010/main" val="22408950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0"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B6BEE-C4B7-854E-8CF6-4BE4DD343308}"/>
              </a:ext>
            </a:extLst>
          </p:cNvPr>
          <p:cNvSpPr>
            <a:spLocks noGrp="1"/>
          </p:cNvSpPr>
          <p:nvPr>
            <p:ph type="title"/>
          </p:nvPr>
        </p:nvSpPr>
        <p:spPr/>
        <p:txBody>
          <a:bodyPr/>
          <a:lstStyle/>
          <a:p>
            <a:r>
              <a:rPr lang="en-US" dirty="0"/>
              <a:t>Endnote</a:t>
            </a:r>
          </a:p>
        </p:txBody>
      </p:sp>
      <p:sp>
        <p:nvSpPr>
          <p:cNvPr id="3" name="TextBox 2">
            <a:extLst>
              <a:ext uri="{FF2B5EF4-FFF2-40B4-BE49-F238E27FC236}">
                <a16:creationId xmlns:a16="http://schemas.microsoft.com/office/drawing/2014/main" id="{80644688-4E6B-1048-B0CE-F68A94E178E0}"/>
              </a:ext>
            </a:extLst>
          </p:cNvPr>
          <p:cNvSpPr txBox="1"/>
          <p:nvPr/>
        </p:nvSpPr>
        <p:spPr>
          <a:xfrm>
            <a:off x="473438" y="1600200"/>
            <a:ext cx="7908561" cy="2031325"/>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a:t>
            </a:r>
            <a:r>
              <a:rPr lang="en-US"/>
              <a:t>the judgment </a:t>
            </a:r>
            <a:r>
              <a:rPr lang="en-US" dirty="0"/>
              <a:t>about whether this material may be used under fair use/fair dealing permissions in the user’s country. </a:t>
            </a:r>
          </a:p>
          <a:p>
            <a:endParaRPr lang="en-US" dirty="0"/>
          </a:p>
        </p:txBody>
      </p:sp>
    </p:spTree>
    <p:extLst>
      <p:ext uri="{BB962C8B-B14F-4D97-AF65-F5344CB8AC3E}">
        <p14:creationId xmlns:p14="http://schemas.microsoft.com/office/powerpoint/2010/main" val="15613509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 Discussion</a:t>
            </a:r>
          </a:p>
        </p:txBody>
      </p:sp>
      <p:pic>
        <p:nvPicPr>
          <p:cNvPr id="39938" name="Picture 2" descr="Image result for what do you want to kn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4648200"/>
            <a:ext cx="2955597" cy="1430128"/>
          </a:xfrm>
          <a:prstGeom prst="rect">
            <a:avLst/>
          </a:prstGeom>
          <a:noFill/>
          <a:extLst>
            <a:ext uri="{909E8E84-426E-40DD-AFC4-6F175D3DCCD1}">
              <a14:hiddenFill xmlns:a14="http://schemas.microsoft.com/office/drawing/2010/main">
                <a:solidFill>
                  <a:srgbClr val="FFFFFF"/>
                </a:solidFill>
              </a14:hiddenFill>
            </a:ext>
          </a:extLst>
        </p:spPr>
      </p:pic>
      <p:pic>
        <p:nvPicPr>
          <p:cNvPr id="38916" name="Picture 4" descr="Image result for world ma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6020" y="1409516"/>
            <a:ext cx="4726685" cy="2816317"/>
          </a:xfrm>
          <a:prstGeom prst="rect">
            <a:avLst/>
          </a:prstGeom>
          <a:noFill/>
          <a:extLst>
            <a:ext uri="{909E8E84-426E-40DD-AFC4-6F175D3DCCD1}">
              <a14:hiddenFill xmlns:a14="http://schemas.microsoft.com/office/drawing/2010/main">
                <a:solidFill>
                  <a:srgbClr val="FFFFFF"/>
                </a:solidFill>
              </a14:hiddenFill>
            </a:ext>
          </a:extLst>
        </p:spPr>
      </p:pic>
      <p:pic>
        <p:nvPicPr>
          <p:cNvPr id="38923" name="Picture 11" descr="Image result for us electoral map 20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0" y="1504858"/>
            <a:ext cx="4114800" cy="2625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83666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“We must run while others walk.”</a:t>
            </a:r>
          </a:p>
        </p:txBody>
      </p:sp>
      <p:sp>
        <p:nvSpPr>
          <p:cNvPr id="3" name="TextBox 2"/>
          <p:cNvSpPr txBox="1"/>
          <p:nvPr/>
        </p:nvSpPr>
        <p:spPr>
          <a:xfrm>
            <a:off x="457200" y="1219200"/>
            <a:ext cx="4038600" cy="4955203"/>
          </a:xfrm>
          <a:prstGeom prst="rect">
            <a:avLst/>
          </a:prstGeom>
          <a:noFill/>
          <a:ln w="57150">
            <a:solidFill>
              <a:srgbClr val="00B0F0"/>
            </a:solidFill>
          </a:ln>
        </p:spPr>
        <p:txBody>
          <a:bodyPr wrap="square" rtlCol="0">
            <a:spAutoFit/>
          </a:bodyPr>
          <a:lstStyle/>
          <a:p>
            <a:pPr algn="ctr"/>
            <a:r>
              <a:rPr lang="en-US" sz="2800" dirty="0">
                <a:solidFill>
                  <a:prstClr val="black"/>
                </a:solidFill>
                <a:latin typeface="Franklin Gothic Medium Cond" panose="020B0606030402020204" pitchFamily="34" charset="0"/>
              </a:rPr>
              <a:t>OBJECTIVE</a:t>
            </a:r>
          </a:p>
          <a:p>
            <a:endParaRPr lang="en-US" sz="2400" b="1" dirty="0">
              <a:solidFill>
                <a:prstClr val="black"/>
              </a:solidFill>
              <a:latin typeface="Cambria" panose="02040503050406030204" pitchFamily="18" charset="0"/>
            </a:endParaRPr>
          </a:p>
          <a:p>
            <a:r>
              <a:rPr lang="en-US" sz="2400" dirty="0">
                <a:solidFill>
                  <a:prstClr val="black"/>
                </a:solidFill>
                <a:latin typeface="Cambria" panose="02040503050406030204" pitchFamily="18" charset="0"/>
              </a:rPr>
              <a:t>SWBAT analyze an Individual Research Report to identify key elements that fulfill the AP rubric criteria.</a:t>
            </a: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
        <p:nvSpPr>
          <p:cNvPr id="4" name="TextBox 3"/>
          <p:cNvSpPr txBox="1"/>
          <p:nvPr/>
        </p:nvSpPr>
        <p:spPr>
          <a:xfrm>
            <a:off x="4648200" y="1219200"/>
            <a:ext cx="4038600" cy="4955203"/>
          </a:xfrm>
          <a:prstGeom prst="rect">
            <a:avLst/>
          </a:prstGeom>
          <a:noFill/>
          <a:ln w="57150">
            <a:solidFill>
              <a:srgbClr val="FFC000"/>
            </a:solidFill>
          </a:ln>
        </p:spPr>
        <p:txBody>
          <a:bodyPr wrap="square" rtlCol="0">
            <a:spAutoFit/>
          </a:bodyPr>
          <a:lstStyle/>
          <a:p>
            <a:pPr algn="ctr"/>
            <a:r>
              <a:rPr lang="en-US" sz="2800" dirty="0">
                <a:solidFill>
                  <a:prstClr val="black"/>
                </a:solidFill>
                <a:latin typeface="Franklin Gothic Medium Cond" panose="020B0606030402020204" pitchFamily="34" charset="0"/>
              </a:rPr>
              <a:t>AGENDA</a:t>
            </a:r>
          </a:p>
          <a:p>
            <a:endParaRPr lang="en-US" sz="2400" b="1" dirty="0">
              <a:solidFill>
                <a:prstClr val="black"/>
              </a:solidFill>
              <a:latin typeface="Cambria" panose="02040503050406030204" pitchFamily="18" charset="0"/>
            </a:endParaRPr>
          </a:p>
          <a:p>
            <a:pPr marL="514350" indent="-514350">
              <a:buFont typeface="+mj-lt"/>
              <a:buAutoNum type="arabicPeriod"/>
            </a:pPr>
            <a:r>
              <a:rPr lang="en-US" sz="2400" dirty="0">
                <a:solidFill>
                  <a:prstClr val="black"/>
                </a:solidFill>
                <a:latin typeface="Cambria" panose="02040503050406030204" pitchFamily="18" charset="0"/>
              </a:rPr>
              <a:t>Performance Task 1: Team Project &amp; Presentation</a:t>
            </a:r>
          </a:p>
          <a:p>
            <a:pPr marL="514350" indent="-514350">
              <a:buFont typeface="+mj-lt"/>
              <a:buAutoNum type="arabicPeriod"/>
            </a:pPr>
            <a:endParaRPr lang="en-US" sz="2400" dirty="0">
              <a:solidFill>
                <a:prstClr val="black"/>
              </a:solidFill>
              <a:latin typeface="Cambria" panose="02040503050406030204" pitchFamily="18" charset="0"/>
            </a:endParaRPr>
          </a:p>
          <a:p>
            <a:pPr marL="514350" indent="-514350">
              <a:buFont typeface="+mj-lt"/>
              <a:buAutoNum type="arabicPeriod"/>
            </a:pPr>
            <a:r>
              <a:rPr lang="en-US" sz="2400" dirty="0">
                <a:solidFill>
                  <a:prstClr val="black"/>
                </a:solidFill>
                <a:latin typeface="Cambria" panose="02040503050406030204" pitchFamily="18" charset="0"/>
              </a:rPr>
              <a:t>IRR Analysis</a:t>
            </a:r>
          </a:p>
          <a:p>
            <a:pPr marL="514350" indent="-514350">
              <a:buFont typeface="+mj-lt"/>
              <a:buAutoNum type="arabicPeriod"/>
            </a:pPr>
            <a:endParaRPr lang="en-US" sz="2400" dirty="0">
              <a:solidFill>
                <a:prstClr val="black"/>
              </a:solidFill>
              <a:latin typeface="Cambria" panose="02040503050406030204" pitchFamily="18" charset="0"/>
            </a:endParaRPr>
          </a:p>
          <a:p>
            <a:pPr marL="514350" indent="-514350">
              <a:buFont typeface="+mj-lt"/>
              <a:buAutoNum type="arabicPeriod"/>
            </a:pPr>
            <a:r>
              <a:rPr lang="en-US" sz="2400" dirty="0">
                <a:solidFill>
                  <a:prstClr val="black"/>
                </a:solidFill>
                <a:latin typeface="Cambria" panose="02040503050406030204" pitchFamily="18" charset="0"/>
              </a:rPr>
              <a:t>Team Exit Ticket</a:t>
            </a: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a:p>
            <a:endParaRPr lang="en-US" sz="2400" dirty="0">
              <a:solidFill>
                <a:prstClr val="black"/>
              </a:solidFill>
              <a:latin typeface="Cambria" panose="02040503050406030204" pitchFamily="18" charset="0"/>
            </a:endParaRPr>
          </a:p>
        </p:txBody>
      </p:sp>
    </p:spTree>
    <p:extLst>
      <p:ext uri="{BB962C8B-B14F-4D97-AF65-F5344CB8AC3E}">
        <p14:creationId xmlns:p14="http://schemas.microsoft.com/office/powerpoint/2010/main" val="3721666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3785652"/>
          </a:xfrm>
          <a:prstGeom prst="rect">
            <a:avLst/>
          </a:prstGeom>
          <a:noFill/>
        </p:spPr>
        <p:txBody>
          <a:bodyPr wrap="square" rtlCol="0">
            <a:spAutoFit/>
          </a:bodyPr>
          <a:lstStyle/>
          <a:p>
            <a:pPr marL="514350" indent="-514350">
              <a:buFont typeface="+mj-lt"/>
              <a:buAutoNum type="arabicPeriod"/>
            </a:pPr>
            <a:r>
              <a:rPr lang="en-US" sz="4000" dirty="0">
                <a:latin typeface="Franklin Gothic Medium Cond" panose="020B0606030402020204" pitchFamily="34" charset="0"/>
              </a:rPr>
              <a:t>Performance Task 1: Team Project &amp; Presentation</a:t>
            </a:r>
          </a:p>
          <a:p>
            <a:pPr marL="514350" indent="-514350">
              <a:buFont typeface="+mj-lt"/>
              <a:buAutoNum type="arabicPeriod"/>
            </a:pPr>
            <a:endParaRPr lang="en-US" sz="4000" dirty="0">
              <a:latin typeface="Franklin Gothic Medium Cond" panose="020B0606030402020204" pitchFamily="34" charset="0"/>
            </a:endParaRPr>
          </a:p>
          <a:p>
            <a:pPr marL="514350" indent="-514350">
              <a:buFont typeface="+mj-lt"/>
              <a:buAutoNum type="arabicPeriod"/>
            </a:pPr>
            <a:r>
              <a:rPr lang="en-US" sz="4000" dirty="0">
                <a:latin typeface="Franklin Gothic Medium Cond" panose="020B0606030402020204" pitchFamily="34" charset="0"/>
              </a:rPr>
              <a:t>IRR Analysis</a:t>
            </a:r>
          </a:p>
          <a:p>
            <a:pPr marL="514350" indent="-514350">
              <a:buFont typeface="+mj-lt"/>
              <a:buAutoNum type="arabicPeriod"/>
            </a:pPr>
            <a:endParaRPr lang="en-US" sz="4000" dirty="0">
              <a:latin typeface="Franklin Gothic Medium Cond" panose="020B0606030402020204" pitchFamily="34" charset="0"/>
            </a:endParaRPr>
          </a:p>
          <a:p>
            <a:pPr marL="514350" indent="-514350">
              <a:buFont typeface="+mj-lt"/>
              <a:buAutoNum type="arabicPeriod"/>
            </a:pPr>
            <a:r>
              <a:rPr lang="en-US" sz="4000" dirty="0">
                <a:latin typeface="Franklin Gothic Medium Cond" panose="020B0606030402020204" pitchFamily="34" charset="0"/>
              </a:rPr>
              <a:t>Team Exit Ticket</a:t>
            </a:r>
          </a:p>
        </p:txBody>
      </p:sp>
      <p:sp>
        <p:nvSpPr>
          <p:cNvPr id="7" name="Rectangle 6"/>
          <p:cNvSpPr/>
          <p:nvPr/>
        </p:nvSpPr>
        <p:spPr>
          <a:xfrm>
            <a:off x="324563" y="1371600"/>
            <a:ext cx="8610600" cy="1371600"/>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136039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PT1: Team Project &amp; Presentation</a:t>
            </a:r>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95400"/>
            <a:ext cx="3810000" cy="4851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915848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Individual Research Report Rubric</a:t>
            </a:r>
          </a:p>
        </p:txBody>
      </p:sp>
      <p:pic>
        <p:nvPicPr>
          <p:cNvPr id="3891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2986"/>
          <a:stretch/>
        </p:blipFill>
        <p:spPr bwMode="auto">
          <a:xfrm>
            <a:off x="914400" y="1295400"/>
            <a:ext cx="7426104" cy="4953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1502273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3785652"/>
          </a:xfrm>
          <a:prstGeom prst="rect">
            <a:avLst/>
          </a:prstGeom>
          <a:noFill/>
        </p:spPr>
        <p:txBody>
          <a:bodyPr wrap="square" rtlCol="0">
            <a:spAutoFit/>
          </a:bodyPr>
          <a:lstStyle/>
          <a:p>
            <a:pPr marL="514350" indent="-514350">
              <a:buFont typeface="+mj-lt"/>
              <a:buAutoNum type="arabicPeriod"/>
            </a:pPr>
            <a:r>
              <a:rPr lang="en-US" sz="4000" dirty="0">
                <a:solidFill>
                  <a:prstClr val="black"/>
                </a:solidFill>
                <a:latin typeface="Franklin Gothic Medium Cond" panose="020B0606030402020204" pitchFamily="34" charset="0"/>
              </a:rPr>
              <a:t>Performance Task 1: Team Project &amp; Presentation</a:t>
            </a:r>
          </a:p>
          <a:p>
            <a:pPr marL="514350" indent="-514350">
              <a:buFont typeface="+mj-lt"/>
              <a:buAutoNum type="arabicPeriod"/>
            </a:pPr>
            <a:endParaRPr lang="en-US" sz="4000" dirty="0">
              <a:solidFill>
                <a:prstClr val="black"/>
              </a:solidFill>
              <a:latin typeface="Franklin Gothic Medium Cond" panose="020B0606030402020204" pitchFamily="34" charset="0"/>
            </a:endParaRPr>
          </a:p>
          <a:p>
            <a:pPr marL="514350" indent="-514350">
              <a:buFont typeface="+mj-lt"/>
              <a:buAutoNum type="arabicPeriod"/>
            </a:pPr>
            <a:r>
              <a:rPr lang="en-US" sz="4000" dirty="0">
                <a:solidFill>
                  <a:prstClr val="black"/>
                </a:solidFill>
                <a:latin typeface="Franklin Gothic Medium Cond" panose="020B0606030402020204" pitchFamily="34" charset="0"/>
              </a:rPr>
              <a:t>IRR Analysis</a:t>
            </a:r>
          </a:p>
          <a:p>
            <a:pPr marL="514350" indent="-514350">
              <a:buFont typeface="+mj-lt"/>
              <a:buAutoNum type="arabicPeriod"/>
            </a:pPr>
            <a:endParaRPr lang="en-US" sz="4000" dirty="0">
              <a:solidFill>
                <a:prstClr val="black"/>
              </a:solidFill>
              <a:latin typeface="Franklin Gothic Medium Cond" panose="020B0606030402020204" pitchFamily="34" charset="0"/>
            </a:endParaRPr>
          </a:p>
          <a:p>
            <a:pPr marL="514350" indent="-514350">
              <a:buFont typeface="+mj-lt"/>
              <a:buAutoNum type="arabicPeriod"/>
            </a:pPr>
            <a:r>
              <a:rPr lang="en-US" sz="4000" dirty="0">
                <a:solidFill>
                  <a:prstClr val="black"/>
                </a:solidFill>
                <a:latin typeface="Franklin Gothic Medium Cond" panose="020B0606030402020204" pitchFamily="34" charset="0"/>
              </a:rPr>
              <a:t>Team Exit Ticket</a:t>
            </a:r>
          </a:p>
        </p:txBody>
      </p:sp>
      <p:sp>
        <p:nvSpPr>
          <p:cNvPr id="7" name="Rectangle 6"/>
          <p:cNvSpPr/>
          <p:nvPr/>
        </p:nvSpPr>
        <p:spPr>
          <a:xfrm>
            <a:off x="304800" y="3195458"/>
            <a:ext cx="8610600" cy="809962"/>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78068557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pic>
        <p:nvPicPr>
          <p:cNvPr id="13314" name="Picture 2" descr="http://www.rackaid.com/wp-content/uploads/iStock_000008674333X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952614"/>
            <a:ext cx="3305175" cy="3295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371600"/>
            <a:ext cx="5715000" cy="3785652"/>
          </a:xfrm>
          <a:prstGeom prst="rect">
            <a:avLst/>
          </a:prstGeom>
          <a:noFill/>
        </p:spPr>
        <p:txBody>
          <a:bodyPr wrap="square" rtlCol="0">
            <a:spAutoFit/>
          </a:bodyPr>
          <a:lstStyle/>
          <a:p>
            <a:pPr marL="514350" indent="-514350">
              <a:buFont typeface="+mj-lt"/>
              <a:buAutoNum type="arabicPeriod"/>
            </a:pPr>
            <a:r>
              <a:rPr lang="en-US" sz="4000" dirty="0">
                <a:solidFill>
                  <a:prstClr val="black"/>
                </a:solidFill>
                <a:latin typeface="Franklin Gothic Medium Cond" panose="020B0606030402020204" pitchFamily="34" charset="0"/>
              </a:rPr>
              <a:t>Performance Task 1: Team Project &amp; Presentation</a:t>
            </a:r>
          </a:p>
          <a:p>
            <a:pPr marL="514350" indent="-514350">
              <a:buFont typeface="+mj-lt"/>
              <a:buAutoNum type="arabicPeriod"/>
            </a:pPr>
            <a:endParaRPr lang="en-US" sz="4000" dirty="0">
              <a:solidFill>
                <a:prstClr val="black"/>
              </a:solidFill>
              <a:latin typeface="Franklin Gothic Medium Cond" panose="020B0606030402020204" pitchFamily="34" charset="0"/>
            </a:endParaRPr>
          </a:p>
          <a:p>
            <a:pPr marL="514350" indent="-514350">
              <a:buFont typeface="+mj-lt"/>
              <a:buAutoNum type="arabicPeriod"/>
            </a:pPr>
            <a:r>
              <a:rPr lang="en-US" sz="4000" dirty="0">
                <a:solidFill>
                  <a:prstClr val="black"/>
                </a:solidFill>
                <a:latin typeface="Franklin Gothic Medium Cond" panose="020B0606030402020204" pitchFamily="34" charset="0"/>
              </a:rPr>
              <a:t>IRR Analysis</a:t>
            </a:r>
          </a:p>
          <a:p>
            <a:pPr marL="514350" indent="-514350">
              <a:buFont typeface="+mj-lt"/>
              <a:buAutoNum type="arabicPeriod"/>
            </a:pPr>
            <a:endParaRPr lang="en-US" sz="4000" dirty="0">
              <a:solidFill>
                <a:prstClr val="black"/>
              </a:solidFill>
              <a:latin typeface="Franklin Gothic Medium Cond" panose="020B0606030402020204" pitchFamily="34" charset="0"/>
            </a:endParaRPr>
          </a:p>
          <a:p>
            <a:pPr marL="514350" indent="-514350">
              <a:buFont typeface="+mj-lt"/>
              <a:buAutoNum type="arabicPeriod"/>
            </a:pPr>
            <a:r>
              <a:rPr lang="en-US" sz="4000" dirty="0">
                <a:solidFill>
                  <a:prstClr val="black"/>
                </a:solidFill>
                <a:latin typeface="Franklin Gothic Medium Cond" panose="020B0606030402020204" pitchFamily="34" charset="0"/>
              </a:rPr>
              <a:t>Team Exit Ticket</a:t>
            </a:r>
          </a:p>
        </p:txBody>
      </p:sp>
      <p:sp>
        <p:nvSpPr>
          <p:cNvPr id="7" name="Rectangle 6"/>
          <p:cNvSpPr/>
          <p:nvPr/>
        </p:nvSpPr>
        <p:spPr>
          <a:xfrm>
            <a:off x="304800" y="4347290"/>
            <a:ext cx="8610600" cy="809962"/>
          </a:xfrm>
          <a:prstGeom prst="rect">
            <a:avLst/>
          </a:prstGeom>
          <a:solidFill>
            <a:srgbClr val="FFFF00">
              <a:alpha val="2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80109227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Team Exit Ticket</a:t>
            </a:r>
          </a:p>
        </p:txBody>
      </p:sp>
      <p:sp>
        <p:nvSpPr>
          <p:cNvPr id="3" name="TextBox 2"/>
          <p:cNvSpPr txBox="1"/>
          <p:nvPr/>
        </p:nvSpPr>
        <p:spPr>
          <a:xfrm>
            <a:off x="609600" y="1676400"/>
            <a:ext cx="7620000" cy="3539430"/>
          </a:xfrm>
          <a:prstGeom prst="rect">
            <a:avLst/>
          </a:prstGeom>
          <a:noFill/>
        </p:spPr>
        <p:txBody>
          <a:bodyPr wrap="square" rtlCol="0">
            <a:spAutoFit/>
          </a:bodyPr>
          <a:lstStyle/>
          <a:p>
            <a:r>
              <a:rPr lang="en-US" sz="3200" dirty="0">
                <a:latin typeface="Cambria" panose="02040503050406030204" pitchFamily="18" charset="0"/>
              </a:rPr>
              <a:t>Within each country delegation, decide who will write an IRR on which lens:</a:t>
            </a:r>
          </a:p>
          <a:p>
            <a:endParaRPr lang="en-US" sz="3200" dirty="0">
              <a:latin typeface="Cambria" panose="02040503050406030204" pitchFamily="18" charset="0"/>
            </a:endParaRPr>
          </a:p>
          <a:p>
            <a:pPr marL="285750" indent="-285750">
              <a:buFont typeface="Arial" pitchFamily="34" charset="0"/>
              <a:buChar char="•"/>
            </a:pPr>
            <a:r>
              <a:rPr lang="en-US" sz="3200" dirty="0">
                <a:latin typeface="Cambria" panose="02040503050406030204" pitchFamily="18" charset="0"/>
              </a:rPr>
              <a:t>Political</a:t>
            </a:r>
          </a:p>
          <a:p>
            <a:pPr marL="285750" indent="-285750">
              <a:buFont typeface="Arial" pitchFamily="34" charset="0"/>
              <a:buChar char="•"/>
            </a:pPr>
            <a:r>
              <a:rPr lang="en-US" sz="3200" dirty="0">
                <a:latin typeface="Cambria" panose="02040503050406030204" pitchFamily="18" charset="0"/>
              </a:rPr>
              <a:t>Economic</a:t>
            </a:r>
          </a:p>
          <a:p>
            <a:pPr marL="285750" indent="-285750">
              <a:buFont typeface="Arial" pitchFamily="34" charset="0"/>
              <a:buChar char="•"/>
            </a:pPr>
            <a:r>
              <a:rPr lang="en-US" sz="3200" dirty="0">
                <a:latin typeface="Cambria" panose="02040503050406030204" pitchFamily="18" charset="0"/>
              </a:rPr>
              <a:t>Social &amp; Cultural</a:t>
            </a:r>
          </a:p>
          <a:p>
            <a:pPr marL="285750" indent="-285750">
              <a:buFont typeface="Arial" pitchFamily="34" charset="0"/>
              <a:buChar char="•"/>
            </a:pPr>
            <a:r>
              <a:rPr lang="en-US" sz="3200" dirty="0">
                <a:latin typeface="Cambria" panose="02040503050406030204" pitchFamily="18" charset="0"/>
              </a:rPr>
              <a:t>Environmental</a:t>
            </a:r>
          </a:p>
        </p:txBody>
      </p:sp>
    </p:spTree>
    <p:extLst>
      <p:ext uri="{BB962C8B-B14F-4D97-AF65-F5344CB8AC3E}">
        <p14:creationId xmlns:p14="http://schemas.microsoft.com/office/powerpoint/2010/main" val="781793003"/>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1694</TotalTime>
  <Words>253</Words>
  <Application>Microsoft Macintosh PowerPoint</Application>
  <PresentationFormat>On-screen Show (4:3)</PresentationFormat>
  <Paragraphs>64</Paragraphs>
  <Slides>11</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vt:lpstr>
      <vt:lpstr>Bookman Old Style</vt:lpstr>
      <vt:lpstr>Calibri</vt:lpstr>
      <vt:lpstr>Cambria</vt:lpstr>
      <vt:lpstr>Franklin Gothic Medium Cond</vt:lpstr>
      <vt:lpstr>Gill Sans MT</vt:lpstr>
      <vt:lpstr>Impact</vt:lpstr>
      <vt:lpstr>Wingdings</vt:lpstr>
      <vt:lpstr>Wingdings 3</vt:lpstr>
      <vt:lpstr>Origin</vt:lpstr>
      <vt:lpstr>PowerPoint Presentation</vt:lpstr>
      <vt:lpstr>News Discussion</vt:lpstr>
      <vt:lpstr>“We must run while others walk.”</vt:lpstr>
      <vt:lpstr>Agenda</vt:lpstr>
      <vt:lpstr>PT1: Team Project &amp; Presentation</vt:lpstr>
      <vt:lpstr>Individual Research Report Rubric</vt:lpstr>
      <vt:lpstr>Agenda</vt:lpstr>
      <vt:lpstr>Agenda</vt:lpstr>
      <vt:lpstr>Team Exit Ticket</vt:lpstr>
      <vt:lpstr>Exit Ticket</vt:lpstr>
      <vt:lpstr>Endnote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Begin your Do Now silently.</dc:title>
  <dc:creator>Erica Lim</dc:creator>
  <cp:lastModifiedBy>Leah Reinert</cp:lastModifiedBy>
  <cp:revision>101</cp:revision>
  <dcterms:created xsi:type="dcterms:W3CDTF">2014-08-11T23:49:27Z</dcterms:created>
  <dcterms:modified xsi:type="dcterms:W3CDTF">2020-09-04T07:50:38Z</dcterms:modified>
</cp:coreProperties>
</file>