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8" r:id="rId3"/>
    <p:sldId id="259" r:id="rId4"/>
    <p:sldId id="260" r:id="rId5"/>
    <p:sldId id="262" r:id="rId6"/>
    <p:sldId id="263" r:id="rId7"/>
    <p:sldId id="264" r:id="rId8"/>
    <p:sldId id="265" r:id="rId9"/>
    <p:sldId id="266" r:id="rId10"/>
    <p:sldId id="267" r:id="rId11"/>
    <p:sldId id="268" r:id="rId12"/>
    <p:sldId id="269"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5588" autoAdjust="0"/>
  </p:normalViewPr>
  <p:slideViewPr>
    <p:cSldViewPr>
      <p:cViewPr varScale="1">
        <p:scale>
          <a:sx n="100" d="100"/>
          <a:sy n="100" d="100"/>
        </p:scale>
        <p:origin x="142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18411D-5CA0-4DBF-B648-C1941BD44774}" type="datetimeFigureOut">
              <a:rPr lang="en-US" smtClean="0"/>
              <a:t>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B39B3E-FA82-47B4-B7AB-FF810EEBD6C6}" type="slidenum">
              <a:rPr lang="en-US" smtClean="0"/>
              <a:t>‹#›</a:t>
            </a:fld>
            <a:endParaRPr lang="en-US"/>
          </a:p>
        </p:txBody>
      </p:sp>
    </p:spTree>
    <p:extLst>
      <p:ext uri="{BB962C8B-B14F-4D97-AF65-F5344CB8AC3E}">
        <p14:creationId xmlns:p14="http://schemas.microsoft.com/office/powerpoint/2010/main" val="1478323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18411D-5CA0-4DBF-B648-C1941BD44774}" type="datetimeFigureOut">
              <a:rPr lang="en-US" smtClean="0"/>
              <a:t>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B39B3E-FA82-47B4-B7AB-FF810EEBD6C6}" type="slidenum">
              <a:rPr lang="en-US" smtClean="0"/>
              <a:t>‹#›</a:t>
            </a:fld>
            <a:endParaRPr lang="en-US"/>
          </a:p>
        </p:txBody>
      </p:sp>
    </p:spTree>
    <p:extLst>
      <p:ext uri="{BB962C8B-B14F-4D97-AF65-F5344CB8AC3E}">
        <p14:creationId xmlns:p14="http://schemas.microsoft.com/office/powerpoint/2010/main" val="3372024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18411D-5CA0-4DBF-B648-C1941BD44774}" type="datetimeFigureOut">
              <a:rPr lang="en-US" smtClean="0"/>
              <a:t>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B39B3E-FA82-47B4-B7AB-FF810EEBD6C6}" type="slidenum">
              <a:rPr lang="en-US" smtClean="0"/>
              <a:t>‹#›</a:t>
            </a:fld>
            <a:endParaRPr lang="en-US"/>
          </a:p>
        </p:txBody>
      </p:sp>
    </p:spTree>
    <p:extLst>
      <p:ext uri="{BB962C8B-B14F-4D97-AF65-F5344CB8AC3E}">
        <p14:creationId xmlns:p14="http://schemas.microsoft.com/office/powerpoint/2010/main" val="3915498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18411D-5CA0-4DBF-B648-C1941BD44774}" type="datetimeFigureOut">
              <a:rPr lang="en-US" smtClean="0"/>
              <a:t>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B39B3E-FA82-47B4-B7AB-FF810EEBD6C6}" type="slidenum">
              <a:rPr lang="en-US" smtClean="0"/>
              <a:t>‹#›</a:t>
            </a:fld>
            <a:endParaRPr lang="en-US"/>
          </a:p>
        </p:txBody>
      </p:sp>
    </p:spTree>
    <p:extLst>
      <p:ext uri="{BB962C8B-B14F-4D97-AF65-F5344CB8AC3E}">
        <p14:creationId xmlns:p14="http://schemas.microsoft.com/office/powerpoint/2010/main" val="3616031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18411D-5CA0-4DBF-B648-C1941BD44774}" type="datetimeFigureOut">
              <a:rPr lang="en-US" smtClean="0"/>
              <a:t>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B39B3E-FA82-47B4-B7AB-FF810EEBD6C6}" type="slidenum">
              <a:rPr lang="en-US" smtClean="0"/>
              <a:t>‹#›</a:t>
            </a:fld>
            <a:endParaRPr lang="en-US"/>
          </a:p>
        </p:txBody>
      </p:sp>
    </p:spTree>
    <p:extLst>
      <p:ext uri="{BB962C8B-B14F-4D97-AF65-F5344CB8AC3E}">
        <p14:creationId xmlns:p14="http://schemas.microsoft.com/office/powerpoint/2010/main" val="1034914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18411D-5CA0-4DBF-B648-C1941BD44774}" type="datetimeFigureOut">
              <a:rPr lang="en-US" smtClean="0"/>
              <a:t>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B39B3E-FA82-47B4-B7AB-FF810EEBD6C6}" type="slidenum">
              <a:rPr lang="en-US" smtClean="0"/>
              <a:t>‹#›</a:t>
            </a:fld>
            <a:endParaRPr lang="en-US"/>
          </a:p>
        </p:txBody>
      </p:sp>
    </p:spTree>
    <p:extLst>
      <p:ext uri="{BB962C8B-B14F-4D97-AF65-F5344CB8AC3E}">
        <p14:creationId xmlns:p14="http://schemas.microsoft.com/office/powerpoint/2010/main" val="765810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18411D-5CA0-4DBF-B648-C1941BD44774}" type="datetimeFigureOut">
              <a:rPr lang="en-US" smtClean="0"/>
              <a:t>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B39B3E-FA82-47B4-B7AB-FF810EEBD6C6}" type="slidenum">
              <a:rPr lang="en-US" smtClean="0"/>
              <a:t>‹#›</a:t>
            </a:fld>
            <a:endParaRPr lang="en-US"/>
          </a:p>
        </p:txBody>
      </p:sp>
    </p:spTree>
    <p:extLst>
      <p:ext uri="{BB962C8B-B14F-4D97-AF65-F5344CB8AC3E}">
        <p14:creationId xmlns:p14="http://schemas.microsoft.com/office/powerpoint/2010/main" val="2903440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18411D-5CA0-4DBF-B648-C1941BD44774}" type="datetimeFigureOut">
              <a:rPr lang="en-US" smtClean="0"/>
              <a:t>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B39B3E-FA82-47B4-B7AB-FF810EEBD6C6}" type="slidenum">
              <a:rPr lang="en-US" smtClean="0"/>
              <a:t>‹#›</a:t>
            </a:fld>
            <a:endParaRPr lang="en-US"/>
          </a:p>
        </p:txBody>
      </p:sp>
    </p:spTree>
    <p:extLst>
      <p:ext uri="{BB962C8B-B14F-4D97-AF65-F5344CB8AC3E}">
        <p14:creationId xmlns:p14="http://schemas.microsoft.com/office/powerpoint/2010/main" val="3164995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8411D-5CA0-4DBF-B648-C1941BD44774}" type="datetimeFigureOut">
              <a:rPr lang="en-US" smtClean="0"/>
              <a:t>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B39B3E-FA82-47B4-B7AB-FF810EEBD6C6}" type="slidenum">
              <a:rPr lang="en-US" smtClean="0"/>
              <a:t>‹#›</a:t>
            </a:fld>
            <a:endParaRPr lang="en-US"/>
          </a:p>
        </p:txBody>
      </p:sp>
    </p:spTree>
    <p:extLst>
      <p:ext uri="{BB962C8B-B14F-4D97-AF65-F5344CB8AC3E}">
        <p14:creationId xmlns:p14="http://schemas.microsoft.com/office/powerpoint/2010/main" val="1418363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18411D-5CA0-4DBF-B648-C1941BD44774}" type="datetimeFigureOut">
              <a:rPr lang="en-US" smtClean="0"/>
              <a:t>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B39B3E-FA82-47B4-B7AB-FF810EEBD6C6}" type="slidenum">
              <a:rPr lang="en-US" smtClean="0"/>
              <a:t>‹#›</a:t>
            </a:fld>
            <a:endParaRPr lang="en-US"/>
          </a:p>
        </p:txBody>
      </p:sp>
    </p:spTree>
    <p:extLst>
      <p:ext uri="{BB962C8B-B14F-4D97-AF65-F5344CB8AC3E}">
        <p14:creationId xmlns:p14="http://schemas.microsoft.com/office/powerpoint/2010/main" val="2392516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18411D-5CA0-4DBF-B648-C1941BD44774}" type="datetimeFigureOut">
              <a:rPr lang="en-US" smtClean="0"/>
              <a:t>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B39B3E-FA82-47B4-B7AB-FF810EEBD6C6}" type="slidenum">
              <a:rPr lang="en-US" smtClean="0"/>
              <a:t>‹#›</a:t>
            </a:fld>
            <a:endParaRPr lang="en-US"/>
          </a:p>
        </p:txBody>
      </p:sp>
    </p:spTree>
    <p:extLst>
      <p:ext uri="{BB962C8B-B14F-4D97-AF65-F5344CB8AC3E}">
        <p14:creationId xmlns:p14="http://schemas.microsoft.com/office/powerpoint/2010/main" val="4192331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18411D-5CA0-4DBF-B648-C1941BD44774}" type="datetimeFigureOut">
              <a:rPr lang="en-US" smtClean="0"/>
              <a:t>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B39B3E-FA82-47B4-B7AB-FF810EEBD6C6}" type="slidenum">
              <a:rPr lang="en-US" smtClean="0"/>
              <a:t>‹#›</a:t>
            </a:fld>
            <a:endParaRPr lang="en-US"/>
          </a:p>
        </p:txBody>
      </p:sp>
    </p:spTree>
    <p:extLst>
      <p:ext uri="{BB962C8B-B14F-4D97-AF65-F5344CB8AC3E}">
        <p14:creationId xmlns:p14="http://schemas.microsoft.com/office/powerpoint/2010/main" val="794697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tiers"/>
          <p:cNvPicPr>
            <a:picLocks noChangeAspect="1" noChangeArrowheads="1"/>
          </p:cNvPicPr>
          <p:nvPr/>
        </p:nvPicPr>
        <p:blipFill rotWithShape="1">
          <a:blip r:embed="rId2">
            <a:extLst>
              <a:ext uri="{28A0092B-C50C-407E-A947-70E740481C1C}">
                <a14:useLocalDpi xmlns:a14="http://schemas.microsoft.com/office/drawing/2010/main" val="0"/>
              </a:ext>
            </a:extLst>
          </a:blip>
          <a:srcRect l="48378" b="-265"/>
          <a:stretch/>
        </p:blipFill>
        <p:spPr bwMode="auto">
          <a:xfrm>
            <a:off x="1224724" y="-15769"/>
            <a:ext cx="4337876" cy="69499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16200000">
            <a:off x="-2861783" y="3005617"/>
            <a:ext cx="6873768" cy="830997"/>
          </a:xfrm>
          <a:prstGeom prst="rect">
            <a:avLst/>
          </a:prstGeom>
          <a:solidFill>
            <a:srgbClr val="FFC000"/>
          </a:solidFill>
        </p:spPr>
        <p:txBody>
          <a:bodyPr wrap="square" rtlCol="0">
            <a:spAutoFit/>
          </a:bodyPr>
          <a:lstStyle/>
          <a:p>
            <a:pPr algn="ctr"/>
            <a:r>
              <a:rPr lang="en-US" sz="4800" b="1" dirty="0">
                <a:solidFill>
                  <a:schemeClr val="bg1"/>
                </a:solidFill>
                <a:latin typeface="Franklin Gothic Book" panose="020B0503020102020204" pitchFamily="34" charset="0"/>
              </a:rPr>
              <a:t>Tiers of Source Credibility</a:t>
            </a:r>
          </a:p>
        </p:txBody>
      </p:sp>
      <p:pic>
        <p:nvPicPr>
          <p:cNvPr id="5" name="Picture 4" descr="A picture containing drawing&#10;&#10;Description automatically generated">
            <a:extLst>
              <a:ext uri="{FF2B5EF4-FFF2-40B4-BE49-F238E27FC236}">
                <a16:creationId xmlns:a16="http://schemas.microsoft.com/office/drawing/2014/main" id="{1BB8A048-3FD2-9E49-8909-AC73423C147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553200" y="609600"/>
            <a:ext cx="1504950" cy="353695"/>
          </a:xfrm>
          <a:prstGeom prst="rect">
            <a:avLst/>
          </a:prstGeom>
        </p:spPr>
      </p:pic>
    </p:spTree>
    <p:extLst>
      <p:ext uri="{BB962C8B-B14F-4D97-AF65-F5344CB8AC3E}">
        <p14:creationId xmlns:p14="http://schemas.microsoft.com/office/powerpoint/2010/main" val="611760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jstor"/>
          <p:cNvPicPr/>
          <p:nvPr/>
        </p:nvPicPr>
        <p:blipFill>
          <a:blip r:embed="rId2">
            <a:extLst>
              <a:ext uri="{28A0092B-C50C-407E-A947-70E740481C1C}">
                <a14:useLocalDpi xmlns:a14="http://schemas.microsoft.com/office/drawing/2010/main" val="0"/>
              </a:ext>
            </a:extLst>
          </a:blip>
          <a:srcRect/>
          <a:stretch>
            <a:fillRect/>
          </a:stretch>
        </p:blipFill>
        <p:spPr bwMode="auto">
          <a:xfrm>
            <a:off x="4114800" y="990600"/>
            <a:ext cx="4114800" cy="4343400"/>
          </a:xfrm>
          <a:prstGeom prst="rect">
            <a:avLst/>
          </a:prstGeom>
          <a:noFill/>
          <a:ln>
            <a:noFill/>
          </a:ln>
        </p:spPr>
      </p:pic>
      <p:sp>
        <p:nvSpPr>
          <p:cNvPr id="6" name="TextBox 5"/>
          <p:cNvSpPr txBox="1"/>
          <p:nvPr/>
        </p:nvSpPr>
        <p:spPr>
          <a:xfrm rot="16200000">
            <a:off x="-2861783" y="2959451"/>
            <a:ext cx="6873768" cy="923330"/>
          </a:xfrm>
          <a:prstGeom prst="rect">
            <a:avLst/>
          </a:prstGeom>
          <a:solidFill>
            <a:srgbClr val="FFC000"/>
          </a:solidFill>
        </p:spPr>
        <p:txBody>
          <a:bodyPr wrap="square" rtlCol="0">
            <a:spAutoFit/>
          </a:bodyPr>
          <a:lstStyle/>
          <a:p>
            <a:pPr algn="ctr"/>
            <a:r>
              <a:rPr lang="en-US" sz="5400" b="1" dirty="0">
                <a:solidFill>
                  <a:schemeClr val="bg1"/>
                </a:solidFill>
                <a:latin typeface="Franklin Gothic Book" panose="020B0503020102020204" pitchFamily="34" charset="0"/>
              </a:rPr>
              <a:t>Research Databases</a:t>
            </a:r>
          </a:p>
        </p:txBody>
      </p:sp>
    </p:spTree>
    <p:extLst>
      <p:ext uri="{BB962C8B-B14F-4D97-AF65-F5344CB8AC3E}">
        <p14:creationId xmlns:p14="http://schemas.microsoft.com/office/powerpoint/2010/main" val="3238088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hooverlibrary.org/sites/default/files/opposingviewpoints_in_context.jpg"/>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4300"/>
            <a:ext cx="6858000" cy="2926080"/>
          </a:xfrm>
          <a:prstGeom prst="rect">
            <a:avLst/>
          </a:prstGeom>
          <a:noFill/>
          <a:ln>
            <a:noFill/>
          </a:ln>
        </p:spPr>
      </p:pic>
      <p:pic>
        <p:nvPicPr>
          <p:cNvPr id="5" name="Picture 4" descr="Image result for proques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3428999"/>
            <a:ext cx="6858000" cy="2596515"/>
          </a:xfrm>
          <a:prstGeom prst="rect">
            <a:avLst/>
          </a:prstGeom>
          <a:noFill/>
          <a:ln>
            <a:noFill/>
          </a:ln>
        </p:spPr>
      </p:pic>
    </p:spTree>
    <p:extLst>
      <p:ext uri="{BB962C8B-B14F-4D97-AF65-F5344CB8AC3E}">
        <p14:creationId xmlns:p14="http://schemas.microsoft.com/office/powerpoint/2010/main" val="3157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10396" r="8753"/>
          <a:stretch/>
        </p:blipFill>
        <p:spPr bwMode="auto">
          <a:xfrm>
            <a:off x="1524000" y="457200"/>
            <a:ext cx="6019800" cy="3200400"/>
          </a:xfrm>
          <a:prstGeom prst="rect">
            <a:avLst/>
          </a:prstGeom>
          <a:ln>
            <a:noFill/>
          </a:ln>
          <a:extLst>
            <a:ext uri="{53640926-AAD7-44D8-BBD7-CCE9431645EC}">
              <a14:shadowObscured xmlns:a14="http://schemas.microsoft.com/office/drawing/2010/main"/>
            </a:ext>
          </a:extLst>
        </p:spPr>
      </p:pic>
      <p:pic>
        <p:nvPicPr>
          <p:cNvPr id="5" name="Picture 4" descr="Image result for ebscohost"/>
          <p:cNvPicPr/>
          <p:nvPr/>
        </p:nvPicPr>
        <p:blipFill rotWithShape="1">
          <a:blip r:embed="rId3">
            <a:extLst>
              <a:ext uri="{28A0092B-C50C-407E-A947-70E740481C1C}">
                <a14:useLocalDpi xmlns:a14="http://schemas.microsoft.com/office/drawing/2010/main" val="0"/>
              </a:ext>
            </a:extLst>
          </a:blip>
          <a:srcRect l="4054" r="3242"/>
          <a:stretch/>
        </p:blipFill>
        <p:spPr bwMode="auto">
          <a:xfrm>
            <a:off x="1057275" y="3657600"/>
            <a:ext cx="6953250" cy="2108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6694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4305D4-E72B-6F46-A409-DED8C7D63F56}"/>
              </a:ext>
            </a:extLst>
          </p:cNvPr>
          <p:cNvSpPr>
            <a:spLocks noGrp="1"/>
          </p:cNvSpPr>
          <p:nvPr>
            <p:ph type="title"/>
          </p:nvPr>
        </p:nvSpPr>
        <p:spPr/>
        <p:txBody>
          <a:bodyPr/>
          <a:lstStyle/>
          <a:p>
            <a:pPr algn="l"/>
            <a:r>
              <a:rPr lang="en-US" dirty="0"/>
              <a:t>Endnote</a:t>
            </a:r>
          </a:p>
        </p:txBody>
      </p:sp>
      <p:sp>
        <p:nvSpPr>
          <p:cNvPr id="5" name="TextBox 4">
            <a:extLst>
              <a:ext uri="{FF2B5EF4-FFF2-40B4-BE49-F238E27FC236}">
                <a16:creationId xmlns:a16="http://schemas.microsoft.com/office/drawing/2014/main" id="{D5C1B088-99E6-B649-BBB0-7CB2DE7FDB90}"/>
              </a:ext>
            </a:extLst>
          </p:cNvPr>
          <p:cNvSpPr txBox="1"/>
          <p:nvPr/>
        </p:nvSpPr>
        <p:spPr>
          <a:xfrm>
            <a:off x="609600" y="1417638"/>
            <a:ext cx="7696200" cy="1754326"/>
          </a:xfrm>
          <a:prstGeom prst="rect">
            <a:avLst/>
          </a:prstGeom>
          <a:noFill/>
        </p:spPr>
        <p:txBody>
          <a:bodyPr wrap="square" rtlCol="0">
            <a:spAutoFit/>
          </a:bodyPr>
          <a:lstStyle/>
          <a:p>
            <a:r>
              <a:rPr lang="en-US" dirty="0"/>
              <a:t>Author and Source Unknown. Uncommon Schools does not own the copyright for images used in this presentation and claims no copyright in this material. The material is being used exclusively for non-profit educational purposes under fair use principles in U.S. Copyright law. The user should make </a:t>
            </a:r>
            <a:r>
              <a:rPr lang="en-US"/>
              <a:t>the judgment </a:t>
            </a:r>
            <a:r>
              <a:rPr lang="en-US" dirty="0"/>
              <a:t>about whether this material may be used under fair use/fair dealing permissions in the user’s country. </a:t>
            </a:r>
          </a:p>
        </p:txBody>
      </p:sp>
    </p:spTree>
    <p:extLst>
      <p:ext uri="{BB962C8B-B14F-4D97-AF65-F5344CB8AC3E}">
        <p14:creationId xmlns:p14="http://schemas.microsoft.com/office/powerpoint/2010/main" val="2959276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305702"/>
            <a:ext cx="6934199" cy="1066800"/>
          </a:xfrm>
          <a:solidFill>
            <a:srgbClr val="00B0F0"/>
          </a:solidFill>
        </p:spPr>
        <p:txBody>
          <a:bodyPr>
            <a:noAutofit/>
          </a:bodyPr>
          <a:lstStyle/>
          <a:p>
            <a:r>
              <a:rPr lang="en-US" sz="6600" b="1" dirty="0">
                <a:solidFill>
                  <a:schemeClr val="bg1"/>
                </a:solidFill>
                <a:latin typeface="Franklin Gothic Book" panose="020B0503020102020204" pitchFamily="34" charset="0"/>
              </a:rPr>
              <a:t>Tier 1</a:t>
            </a:r>
          </a:p>
        </p:txBody>
      </p:sp>
      <p:sp>
        <p:nvSpPr>
          <p:cNvPr id="4" name="TextBox 3"/>
          <p:cNvSpPr txBox="1"/>
          <p:nvPr/>
        </p:nvSpPr>
        <p:spPr>
          <a:xfrm>
            <a:off x="0" y="1447800"/>
            <a:ext cx="6934200" cy="1569660"/>
          </a:xfrm>
          <a:prstGeom prst="rect">
            <a:avLst/>
          </a:prstGeom>
          <a:noFill/>
        </p:spPr>
        <p:txBody>
          <a:bodyPr wrap="square" rtlCol="0">
            <a:spAutoFit/>
          </a:bodyPr>
          <a:lstStyle/>
          <a:p>
            <a:pPr algn="ctr"/>
            <a:r>
              <a:rPr lang="en-US" sz="4800" dirty="0">
                <a:latin typeface="Franklin Gothic Book" panose="020B0503020102020204" pitchFamily="34" charset="0"/>
              </a:rPr>
              <a:t>Peer-reviewed academic journals, books</a:t>
            </a:r>
          </a:p>
        </p:txBody>
      </p:sp>
      <p:sp>
        <p:nvSpPr>
          <p:cNvPr id="5" name="Title 1"/>
          <p:cNvSpPr txBox="1">
            <a:spLocks/>
          </p:cNvSpPr>
          <p:nvPr/>
        </p:nvSpPr>
        <p:spPr>
          <a:xfrm>
            <a:off x="0" y="3962400"/>
            <a:ext cx="6934199" cy="1066800"/>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a:latin typeface="Franklin Gothic Book" panose="020B0503020102020204" pitchFamily="34" charset="0"/>
              </a:rPr>
              <a:t>MOST CREDIBLE</a:t>
            </a:r>
          </a:p>
        </p:txBody>
      </p:sp>
      <p:sp>
        <p:nvSpPr>
          <p:cNvPr id="6" name="Title 1"/>
          <p:cNvSpPr txBox="1">
            <a:spLocks/>
          </p:cNvSpPr>
          <p:nvPr/>
        </p:nvSpPr>
        <p:spPr>
          <a:xfrm>
            <a:off x="-23648" y="5410200"/>
            <a:ext cx="6934199" cy="1066800"/>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a:latin typeface="Franklin Gothic Book" panose="020B0503020102020204" pitchFamily="34" charset="0"/>
              </a:rPr>
              <a:t>LEAST CREDIBLE</a:t>
            </a:r>
          </a:p>
        </p:txBody>
      </p:sp>
    </p:spTree>
    <p:extLst>
      <p:ext uri="{BB962C8B-B14F-4D97-AF65-F5344CB8AC3E}">
        <p14:creationId xmlns:p14="http://schemas.microsoft.com/office/powerpoint/2010/main" val="1735187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305702"/>
            <a:ext cx="6934199" cy="1066800"/>
          </a:xfrm>
          <a:solidFill>
            <a:srgbClr val="00B0F0"/>
          </a:solidFill>
        </p:spPr>
        <p:txBody>
          <a:bodyPr>
            <a:noAutofit/>
          </a:bodyPr>
          <a:lstStyle/>
          <a:p>
            <a:r>
              <a:rPr lang="en-US" sz="6600" b="1" dirty="0">
                <a:solidFill>
                  <a:schemeClr val="bg1"/>
                </a:solidFill>
                <a:latin typeface="Franklin Gothic Book" panose="020B0503020102020204" pitchFamily="34" charset="0"/>
              </a:rPr>
              <a:t>Tier 2</a:t>
            </a:r>
          </a:p>
        </p:txBody>
      </p:sp>
      <p:sp>
        <p:nvSpPr>
          <p:cNvPr id="4" name="TextBox 3"/>
          <p:cNvSpPr txBox="1"/>
          <p:nvPr/>
        </p:nvSpPr>
        <p:spPr>
          <a:xfrm>
            <a:off x="0" y="1447800"/>
            <a:ext cx="6934200" cy="1569660"/>
          </a:xfrm>
          <a:prstGeom prst="rect">
            <a:avLst/>
          </a:prstGeom>
          <a:noFill/>
        </p:spPr>
        <p:txBody>
          <a:bodyPr wrap="square" rtlCol="0">
            <a:spAutoFit/>
          </a:bodyPr>
          <a:lstStyle/>
          <a:p>
            <a:pPr algn="ctr"/>
            <a:r>
              <a:rPr lang="en-US" sz="4800" dirty="0">
                <a:latin typeface="Franklin Gothic Book" panose="020B0503020102020204" pitchFamily="34" charset="0"/>
              </a:rPr>
              <a:t>Specialized publications, government sources</a:t>
            </a:r>
          </a:p>
        </p:txBody>
      </p:sp>
      <p:sp>
        <p:nvSpPr>
          <p:cNvPr id="8" name="Title 1"/>
          <p:cNvSpPr txBox="1">
            <a:spLocks/>
          </p:cNvSpPr>
          <p:nvPr/>
        </p:nvSpPr>
        <p:spPr>
          <a:xfrm>
            <a:off x="-2627" y="3658502"/>
            <a:ext cx="6934199" cy="1066800"/>
          </a:xfrm>
          <a:prstGeom prst="rect">
            <a:avLst/>
          </a:prstGeom>
          <a:solidFill>
            <a:srgbClr val="00B0F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a:solidFill>
                  <a:schemeClr val="bg1"/>
                </a:solidFill>
                <a:latin typeface="Franklin Gothic Book" panose="020B0503020102020204" pitchFamily="34" charset="0"/>
              </a:rPr>
              <a:t>Tier 3</a:t>
            </a:r>
          </a:p>
        </p:txBody>
      </p:sp>
      <p:sp>
        <p:nvSpPr>
          <p:cNvPr id="9" name="TextBox 8"/>
          <p:cNvSpPr txBox="1"/>
          <p:nvPr/>
        </p:nvSpPr>
        <p:spPr>
          <a:xfrm>
            <a:off x="-2628" y="4800600"/>
            <a:ext cx="6934200" cy="1569660"/>
          </a:xfrm>
          <a:prstGeom prst="rect">
            <a:avLst/>
          </a:prstGeom>
          <a:noFill/>
        </p:spPr>
        <p:txBody>
          <a:bodyPr wrap="square" rtlCol="0">
            <a:spAutoFit/>
          </a:bodyPr>
          <a:lstStyle/>
          <a:p>
            <a:pPr algn="ctr"/>
            <a:r>
              <a:rPr lang="en-US" sz="4800" dirty="0">
                <a:latin typeface="Franklin Gothic Book" panose="020B0503020102020204" pitchFamily="34" charset="0"/>
              </a:rPr>
              <a:t>Newspapers, reputable organizations</a:t>
            </a:r>
          </a:p>
        </p:txBody>
      </p:sp>
    </p:spTree>
    <p:extLst>
      <p:ext uri="{BB962C8B-B14F-4D97-AF65-F5344CB8AC3E}">
        <p14:creationId xmlns:p14="http://schemas.microsoft.com/office/powerpoint/2010/main" val="2285965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305702"/>
            <a:ext cx="6934199" cy="1066800"/>
          </a:xfrm>
          <a:solidFill>
            <a:srgbClr val="00B0F0"/>
          </a:solidFill>
        </p:spPr>
        <p:txBody>
          <a:bodyPr>
            <a:noAutofit/>
          </a:bodyPr>
          <a:lstStyle/>
          <a:p>
            <a:r>
              <a:rPr lang="en-US" sz="6600" b="1" dirty="0">
                <a:solidFill>
                  <a:schemeClr val="bg1"/>
                </a:solidFill>
                <a:latin typeface="Franklin Gothic Book" panose="020B0503020102020204" pitchFamily="34" charset="0"/>
              </a:rPr>
              <a:t>Tier 4</a:t>
            </a:r>
          </a:p>
        </p:txBody>
      </p:sp>
      <p:sp>
        <p:nvSpPr>
          <p:cNvPr id="4" name="TextBox 3"/>
          <p:cNvSpPr txBox="1"/>
          <p:nvPr/>
        </p:nvSpPr>
        <p:spPr>
          <a:xfrm>
            <a:off x="0" y="1447800"/>
            <a:ext cx="6934200" cy="1569660"/>
          </a:xfrm>
          <a:prstGeom prst="rect">
            <a:avLst/>
          </a:prstGeom>
          <a:noFill/>
        </p:spPr>
        <p:txBody>
          <a:bodyPr wrap="square" rtlCol="0">
            <a:spAutoFit/>
          </a:bodyPr>
          <a:lstStyle/>
          <a:p>
            <a:pPr algn="ctr"/>
            <a:r>
              <a:rPr lang="en-US" sz="4800" dirty="0">
                <a:latin typeface="Franklin Gothic Book" panose="020B0503020102020204" pitchFamily="34" charset="0"/>
              </a:rPr>
              <a:t>Popular magazines, popular media</a:t>
            </a:r>
          </a:p>
        </p:txBody>
      </p:sp>
      <p:sp>
        <p:nvSpPr>
          <p:cNvPr id="8" name="Title 1"/>
          <p:cNvSpPr txBox="1">
            <a:spLocks/>
          </p:cNvSpPr>
          <p:nvPr/>
        </p:nvSpPr>
        <p:spPr>
          <a:xfrm>
            <a:off x="-2627" y="3658502"/>
            <a:ext cx="6934199" cy="1066800"/>
          </a:xfrm>
          <a:prstGeom prst="rect">
            <a:avLst/>
          </a:prstGeom>
          <a:solidFill>
            <a:srgbClr val="00B0F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a:solidFill>
                  <a:schemeClr val="bg1"/>
                </a:solidFill>
                <a:latin typeface="Franklin Gothic Book" panose="020B0503020102020204" pitchFamily="34" charset="0"/>
              </a:rPr>
              <a:t>Tier 5</a:t>
            </a:r>
          </a:p>
        </p:txBody>
      </p:sp>
      <p:sp>
        <p:nvSpPr>
          <p:cNvPr id="9" name="TextBox 8"/>
          <p:cNvSpPr txBox="1"/>
          <p:nvPr/>
        </p:nvSpPr>
        <p:spPr>
          <a:xfrm>
            <a:off x="-2628" y="4800600"/>
            <a:ext cx="6934200" cy="1569660"/>
          </a:xfrm>
          <a:prstGeom prst="rect">
            <a:avLst/>
          </a:prstGeom>
          <a:noFill/>
        </p:spPr>
        <p:txBody>
          <a:bodyPr wrap="square" rtlCol="0">
            <a:spAutoFit/>
          </a:bodyPr>
          <a:lstStyle/>
          <a:p>
            <a:pPr algn="ctr"/>
            <a:r>
              <a:rPr lang="en-US" sz="4800" dirty="0">
                <a:latin typeface="Franklin Gothic Book" panose="020B0503020102020204" pitchFamily="34" charset="0"/>
              </a:rPr>
              <a:t>Wikipedia, social media, blogs, general sites</a:t>
            </a:r>
          </a:p>
        </p:txBody>
      </p:sp>
    </p:spTree>
    <p:extLst>
      <p:ext uri="{BB962C8B-B14F-4D97-AF65-F5344CB8AC3E}">
        <p14:creationId xmlns:p14="http://schemas.microsoft.com/office/powerpoint/2010/main" val="2251012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1" descr="Image result for nature jour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72440"/>
            <a:ext cx="2384425" cy="29337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2" descr="Image result for science jour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516890"/>
            <a:ext cx="2308225" cy="29337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10" descr="Image result for international studies quarter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641725"/>
            <a:ext cx="2209800" cy="32162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1" descr="Image result for journal of asian studi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0400" y="3641725"/>
            <a:ext cx="2176171" cy="32162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TIER 1</a:t>
            </a:r>
            <a:endParaRPr kumimoji="0" lang="en-US"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6"/>
          <p:cNvSpPr>
            <a:spLocks noChangeArrowheads="1"/>
          </p:cNvSpPr>
          <p:nvPr/>
        </p:nvSpPr>
        <p:spPr bwMode="auto">
          <a:xfrm>
            <a:off x="0" y="3390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7"/>
          <p:cNvSpPr>
            <a:spLocks noChangeArrowheads="1"/>
          </p:cNvSpPr>
          <p:nvPr/>
        </p:nvSpPr>
        <p:spPr bwMode="auto">
          <a:xfrm>
            <a:off x="0" y="6324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rPr>
              <a:t>	</a:t>
            </a:r>
            <a:endParaRPr kumimoji="0" lang="en-US" altLang="en-US"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8"/>
          <p:cNvSpPr>
            <a:spLocks noChangeArrowheads="1"/>
          </p:cNvSpPr>
          <p:nvPr/>
        </p:nvSpPr>
        <p:spPr bwMode="auto">
          <a:xfrm>
            <a:off x="0" y="9998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24164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ChangeArrowheads="1"/>
          </p:cNvSpPr>
          <p:nvPr/>
        </p:nvSpPr>
        <p:spPr bwMode="auto">
          <a:xfrm>
            <a:off x="0" y="3390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7"/>
          <p:cNvSpPr>
            <a:spLocks noChangeArrowheads="1"/>
          </p:cNvSpPr>
          <p:nvPr/>
        </p:nvSpPr>
        <p:spPr bwMode="auto">
          <a:xfrm>
            <a:off x="0" y="6324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rPr>
              <a:t>	</a:t>
            </a:r>
            <a:endParaRPr kumimoji="0" lang="en-US" altLang="en-US"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8"/>
          <p:cNvSpPr>
            <a:spLocks noChangeArrowheads="1"/>
          </p:cNvSpPr>
          <p:nvPr/>
        </p:nvSpPr>
        <p:spPr bwMode="auto">
          <a:xfrm>
            <a:off x="0" y="9998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2053"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4022725" cy="11731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13" descr="Image result for economist"/>
          <p:cNvPicPr>
            <a:picLocks noChangeAspect="1" noChangeArrowheads="1"/>
          </p:cNvPicPr>
          <p:nvPr/>
        </p:nvPicPr>
        <p:blipFill>
          <a:blip r:embed="rId3">
            <a:extLst>
              <a:ext uri="{28A0092B-C50C-407E-A947-70E740481C1C}">
                <a14:useLocalDpi xmlns:a14="http://schemas.microsoft.com/office/drawing/2010/main" val="0"/>
              </a:ext>
            </a:extLst>
          </a:blip>
          <a:srcRect l="17923" t="25838" r="15764" b="27274"/>
          <a:stretch>
            <a:fillRect/>
          </a:stretch>
        </p:blipFill>
        <p:spPr bwMode="auto">
          <a:xfrm>
            <a:off x="0" y="2087563"/>
            <a:ext cx="2522538" cy="134143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14" descr="Image result for us census burea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6200"/>
            <a:ext cx="3908425" cy="15017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5" descr="Image result for pew research cen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419100"/>
            <a:ext cx="1668463" cy="1668463"/>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20" descr="Image result for unice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429000"/>
            <a:ext cx="2857500" cy="21177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7"/>
          <p:cNvSpPr>
            <a:spLocks noChangeArrowheads="1"/>
          </p:cNvSpPr>
          <p:nvPr/>
        </p:nvSpPr>
        <p:spPr bwMode="auto">
          <a:xfrm>
            <a:off x="0" y="1630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Calibri"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8"/>
          <p:cNvSpPr>
            <a:spLocks noChangeArrowheads="1"/>
          </p:cNvSpPr>
          <p:nvPr/>
        </p:nvSpPr>
        <p:spPr bwMode="auto">
          <a:xfrm>
            <a:off x="0" y="3429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9"/>
          <p:cNvSpPr>
            <a:spLocks noChangeArrowheads="1"/>
          </p:cNvSpPr>
          <p:nvPr/>
        </p:nvSpPr>
        <p:spPr bwMode="auto">
          <a:xfrm>
            <a:off x="0" y="5387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 name="Rectangle 10"/>
          <p:cNvSpPr>
            <a:spLocks noChangeArrowheads="1"/>
          </p:cNvSpPr>
          <p:nvPr/>
        </p:nvSpPr>
        <p:spPr bwMode="auto">
          <a:xfrm>
            <a:off x="0" y="70564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 name="Rectangle 11"/>
          <p:cNvSpPr>
            <a:spLocks noChangeArrowheads="1"/>
          </p:cNvSpPr>
          <p:nvPr/>
        </p:nvSpPr>
        <p:spPr bwMode="auto">
          <a:xfrm>
            <a:off x="0" y="9631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30581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16" descr="Image result for new york ti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57200"/>
            <a:ext cx="2378075" cy="189706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17" descr="Image result for washington po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675" y="2811463"/>
            <a:ext cx="2628900" cy="189706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18" descr="Image result for wall street jour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165725"/>
            <a:ext cx="3832225" cy="16541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19" descr="Image result for acl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2225" y="864393"/>
            <a:ext cx="2743200" cy="108267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1" descr="Image result for amnesty international"/>
          <p:cNvPicPr>
            <a:picLocks noChangeAspect="1" noChangeArrowheads="1"/>
          </p:cNvPicPr>
          <p:nvPr/>
        </p:nvPicPr>
        <p:blipFill>
          <a:blip r:embed="rId6">
            <a:extLst>
              <a:ext uri="{28A0092B-C50C-407E-A947-70E740481C1C}">
                <a14:useLocalDpi xmlns:a14="http://schemas.microsoft.com/office/drawing/2010/main" val="0"/>
              </a:ext>
            </a:extLst>
          </a:blip>
          <a:srcRect l="11852" t="8643" r="10123" b="13086"/>
          <a:stretch>
            <a:fillRect/>
          </a:stretch>
        </p:blipFill>
        <p:spPr bwMode="auto">
          <a:xfrm>
            <a:off x="3713162" y="2328863"/>
            <a:ext cx="2019300" cy="2019300"/>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30" descr="Image result for the atlantic"/>
          <p:cNvPicPr>
            <a:picLocks noChangeAspect="1" noChangeArrowheads="1"/>
          </p:cNvPicPr>
          <p:nvPr/>
        </p:nvPicPr>
        <p:blipFill>
          <a:blip r:embed="rId7">
            <a:extLst>
              <a:ext uri="{28A0092B-C50C-407E-A947-70E740481C1C}">
                <a14:useLocalDpi xmlns:a14="http://schemas.microsoft.com/office/drawing/2010/main" val="0"/>
              </a:ext>
            </a:extLst>
          </a:blip>
          <a:srcRect t="33890" b="32697"/>
          <a:stretch>
            <a:fillRect/>
          </a:stretch>
        </p:blipFill>
        <p:spPr bwMode="auto">
          <a:xfrm>
            <a:off x="4572000" y="4789487"/>
            <a:ext cx="3619500" cy="12033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8"/>
          <p:cNvSpPr>
            <a:spLocks noChangeArrowheads="1"/>
          </p:cNvSpPr>
          <p:nvPr/>
        </p:nvSpPr>
        <p:spPr bwMode="auto">
          <a:xfrm>
            <a:off x="0" y="23542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Calibri"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9"/>
          <p:cNvSpPr>
            <a:spLocks noChangeArrowheads="1"/>
          </p:cNvSpPr>
          <p:nvPr/>
        </p:nvSpPr>
        <p:spPr bwMode="auto">
          <a:xfrm>
            <a:off x="0" y="47085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10"/>
          <p:cNvSpPr>
            <a:spLocks noChangeArrowheads="1"/>
          </p:cNvSpPr>
          <p:nvPr/>
        </p:nvSpPr>
        <p:spPr bwMode="auto">
          <a:xfrm>
            <a:off x="0" y="68199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Calibri"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11"/>
          <p:cNvSpPr>
            <a:spLocks noChangeArrowheads="1"/>
          </p:cNvSpPr>
          <p:nvPr/>
        </p:nvSpPr>
        <p:spPr bwMode="auto">
          <a:xfrm>
            <a:off x="0" y="8359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10836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Calibri"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 name="Rectangle 13"/>
          <p:cNvSpPr>
            <a:spLocks noChangeArrowheads="1"/>
          </p:cNvSpPr>
          <p:nvPr/>
        </p:nvSpPr>
        <p:spPr bwMode="auto">
          <a:xfrm>
            <a:off x="0" y="12496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94919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27" descr="Image result for usa to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2713038" cy="169227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29" descr="Image result for cn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664368"/>
            <a:ext cx="3246438" cy="155416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8" descr="Image result for newsweek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11476"/>
            <a:ext cx="4351338" cy="1020762"/>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33" descr="Image result for time magazin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60887"/>
            <a:ext cx="4313238" cy="16986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6"/>
          <p:cNvSpPr>
            <a:spLocks noChangeArrowheads="1"/>
          </p:cNvSpPr>
          <p:nvPr/>
        </p:nvSpPr>
        <p:spPr bwMode="auto">
          <a:xfrm>
            <a:off x="0" y="2149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7"/>
          <p:cNvSpPr>
            <a:spLocks noChangeArrowheads="1"/>
          </p:cNvSpPr>
          <p:nvPr/>
        </p:nvSpPr>
        <p:spPr bwMode="auto">
          <a:xfrm>
            <a:off x="0" y="3703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8"/>
          <p:cNvSpPr>
            <a:spLocks noChangeArrowheads="1"/>
          </p:cNvSpPr>
          <p:nvPr/>
        </p:nvSpPr>
        <p:spPr bwMode="auto">
          <a:xfrm>
            <a:off x="-220662" y="5181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9"/>
          <p:cNvSpPr>
            <a:spLocks noChangeArrowheads="1"/>
          </p:cNvSpPr>
          <p:nvPr/>
        </p:nvSpPr>
        <p:spPr bwMode="auto">
          <a:xfrm>
            <a:off x="0" y="7337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2200" b="1" i="0" u="none" strike="noStrike" cap="none" normalizeH="0" baseline="0">
                <a:ln>
                  <a:noFill/>
                </a:ln>
                <a:solidFill>
                  <a:schemeClr val="tx1"/>
                </a:solidFill>
                <a:effectLst/>
                <a:latin typeface="Arial" pitchFamily="34" charset="0"/>
                <a:ea typeface="Calibri" pitchFamily="34" charset="0"/>
                <a:cs typeface="Times New Roman" pitchFamily="18" charset="0"/>
              </a:rPr>
            </a:br>
            <a:endParaRPr kumimoji="0" lang="en-US" altLang="en-US"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11012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22" descr="Image result for new york po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1958975" cy="19589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23" descr="Image result for huffington po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73375"/>
            <a:ext cx="3573463" cy="20193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25" descr="Image result for about.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72112"/>
            <a:ext cx="4351338" cy="117316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6" descr="Image result for history.com"/>
          <p:cNvPicPr>
            <a:picLocks noChangeAspect="1" noChangeArrowheads="1"/>
          </p:cNvPicPr>
          <p:nvPr/>
        </p:nvPicPr>
        <p:blipFill>
          <a:blip r:embed="rId5">
            <a:extLst>
              <a:ext uri="{28A0092B-C50C-407E-A947-70E740481C1C}">
                <a14:useLocalDpi xmlns:a14="http://schemas.microsoft.com/office/drawing/2010/main" val="0"/>
              </a:ext>
            </a:extLst>
          </a:blip>
          <a:srcRect l="8981" t="8156" r="10779" b="12730"/>
          <a:stretch>
            <a:fillRect/>
          </a:stretch>
        </p:blipFill>
        <p:spPr bwMode="auto">
          <a:xfrm>
            <a:off x="5334000" y="495300"/>
            <a:ext cx="2651125" cy="1920875"/>
          </a:xfrm>
          <a:prstGeom prst="rect">
            <a:avLst/>
          </a:prstGeom>
          <a:noFill/>
          <a:extLst>
            <a:ext uri="{909E8E84-426E-40DD-AFC4-6F175D3DCCD1}">
              <a14:hiddenFill xmlns:a14="http://schemas.microsoft.com/office/drawing/2010/main">
                <a:solidFill>
                  <a:srgbClr val="FFFFFF"/>
                </a:solidFill>
              </a14:hiddenFill>
            </a:ext>
          </a:extLst>
        </p:spPr>
      </p:pic>
      <p:pic>
        <p:nvPicPr>
          <p:cNvPr id="6145" name="Picture 24" descr="Image result for wikiped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2200" y="3616325"/>
            <a:ext cx="2079625" cy="25527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Calibri" pitchFamily="34" charset="0"/>
                <a:ea typeface="Calibri" pitchFamily="34" charset="0"/>
                <a:cs typeface="Times New Roman" pitchFamily="18" charset="0"/>
              </a:rPr>
              <a:t>TIER 5</a:t>
            </a:r>
            <a:endParaRPr kumimoji="0" lang="en-US" altLang="en-US" sz="6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7"/>
          <p:cNvSpPr>
            <a:spLocks noChangeArrowheads="1"/>
          </p:cNvSpPr>
          <p:nvPr/>
        </p:nvSpPr>
        <p:spPr bwMode="auto">
          <a:xfrm>
            <a:off x="0" y="2416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8"/>
          <p:cNvSpPr>
            <a:spLocks noChangeArrowheads="1"/>
          </p:cNvSpPr>
          <p:nvPr/>
        </p:nvSpPr>
        <p:spPr bwMode="auto">
          <a:xfrm>
            <a:off x="0" y="44354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9"/>
          <p:cNvSpPr>
            <a:spLocks noChangeArrowheads="1"/>
          </p:cNvSpPr>
          <p:nvPr/>
        </p:nvSpPr>
        <p:spPr bwMode="auto">
          <a:xfrm>
            <a:off x="0" y="6065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10"/>
          <p:cNvSpPr>
            <a:spLocks noChangeArrowheads="1"/>
          </p:cNvSpPr>
          <p:nvPr/>
        </p:nvSpPr>
        <p:spPr bwMode="auto">
          <a:xfrm>
            <a:off x="0" y="7986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2530008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149</Words>
  <Application>Microsoft Macintosh PowerPoint</Application>
  <PresentationFormat>On-screen Show (4:3)</PresentationFormat>
  <Paragraphs>33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Franklin Gothic Book</vt:lpstr>
      <vt:lpstr>Office Theme</vt:lpstr>
      <vt:lpstr>PowerPoint Presentation</vt:lpstr>
      <vt:lpstr>Tier 1</vt:lpstr>
      <vt:lpstr>Tier 2</vt:lpstr>
      <vt:lpstr>Tier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Endnote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Perspective</dc:title>
  <dc:creator>Erica Lim</dc:creator>
  <cp:lastModifiedBy>Leah Reinert</cp:lastModifiedBy>
  <cp:revision>7</cp:revision>
  <dcterms:created xsi:type="dcterms:W3CDTF">2017-09-30T16:14:20Z</dcterms:created>
  <dcterms:modified xsi:type="dcterms:W3CDTF">2020-09-21T01:11:56Z</dcterms:modified>
</cp:coreProperties>
</file>