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0"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99" d="100"/>
          <a:sy n="99" d="100"/>
        </p:scale>
        <p:origin x="1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86C7F-0ADF-4070-B90A-3323D74B5398}" type="datetimeFigureOut">
              <a:rPr lang="en-US" smtClean="0"/>
              <a:t>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6383F-58EB-4FEF-B535-B429A9615FE6}" type="slidenum">
              <a:rPr lang="en-US" smtClean="0"/>
              <a:t>‹#›</a:t>
            </a:fld>
            <a:endParaRPr lang="en-US"/>
          </a:p>
        </p:txBody>
      </p:sp>
    </p:spTree>
    <p:extLst>
      <p:ext uri="{BB962C8B-B14F-4D97-AF65-F5344CB8AC3E}">
        <p14:creationId xmlns:p14="http://schemas.microsoft.com/office/powerpoint/2010/main" val="2071213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Presumption</a:t>
            </a:r>
          </a:p>
        </p:txBody>
      </p:sp>
      <p:sp>
        <p:nvSpPr>
          <p:cNvPr id="4" name="Slide Number Placeholder 3"/>
          <p:cNvSpPr>
            <a:spLocks noGrp="1"/>
          </p:cNvSpPr>
          <p:nvPr>
            <p:ph type="sldNum" sz="quarter" idx="10"/>
          </p:nvPr>
        </p:nvSpPr>
        <p:spPr/>
        <p:txBody>
          <a:bodyPr/>
          <a:lstStyle/>
          <a:p>
            <a:fld id="{F0A6383F-58EB-4FEF-B535-B429A9615FE6}" type="slidenum">
              <a:rPr lang="en-US" smtClean="0"/>
              <a:t>3</a:t>
            </a:fld>
            <a:endParaRPr lang="en-US"/>
          </a:p>
        </p:txBody>
      </p:sp>
    </p:spTree>
    <p:extLst>
      <p:ext uri="{BB962C8B-B14F-4D97-AF65-F5344CB8AC3E}">
        <p14:creationId xmlns:p14="http://schemas.microsoft.com/office/powerpoint/2010/main" val="3787752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Presumption</a:t>
            </a:r>
          </a:p>
          <a:p>
            <a:endParaRPr lang="en-US" dirty="0"/>
          </a:p>
        </p:txBody>
      </p:sp>
      <p:sp>
        <p:nvSpPr>
          <p:cNvPr id="4" name="Slide Number Placeholder 3"/>
          <p:cNvSpPr>
            <a:spLocks noGrp="1"/>
          </p:cNvSpPr>
          <p:nvPr>
            <p:ph type="sldNum" sz="quarter" idx="10"/>
          </p:nvPr>
        </p:nvSpPr>
        <p:spPr/>
        <p:txBody>
          <a:bodyPr/>
          <a:lstStyle/>
          <a:p>
            <a:fld id="{F0A6383F-58EB-4FEF-B535-B429A9615FE6}" type="slidenum">
              <a:rPr lang="en-US" smtClean="0"/>
              <a:t>4</a:t>
            </a:fld>
            <a:endParaRPr lang="en-US"/>
          </a:p>
        </p:txBody>
      </p:sp>
    </p:spTree>
    <p:extLst>
      <p:ext uri="{BB962C8B-B14F-4D97-AF65-F5344CB8AC3E}">
        <p14:creationId xmlns:p14="http://schemas.microsoft.com/office/powerpoint/2010/main" val="2360229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Presumption</a:t>
            </a:r>
          </a:p>
          <a:p>
            <a:endParaRPr lang="en-US" dirty="0"/>
          </a:p>
        </p:txBody>
      </p:sp>
      <p:sp>
        <p:nvSpPr>
          <p:cNvPr id="4" name="Slide Number Placeholder 3"/>
          <p:cNvSpPr>
            <a:spLocks noGrp="1"/>
          </p:cNvSpPr>
          <p:nvPr>
            <p:ph type="sldNum" sz="quarter" idx="10"/>
          </p:nvPr>
        </p:nvSpPr>
        <p:spPr/>
        <p:txBody>
          <a:bodyPr/>
          <a:lstStyle/>
          <a:p>
            <a:fld id="{1516AEFD-9DB0-4A73-9692-5AEFBFC5A55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621410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Relevance</a:t>
            </a:r>
          </a:p>
        </p:txBody>
      </p:sp>
      <p:sp>
        <p:nvSpPr>
          <p:cNvPr id="4" name="Slide Number Placeholder 3"/>
          <p:cNvSpPr>
            <a:spLocks noGrp="1"/>
          </p:cNvSpPr>
          <p:nvPr>
            <p:ph type="sldNum" sz="quarter" idx="10"/>
          </p:nvPr>
        </p:nvSpPr>
        <p:spPr/>
        <p:txBody>
          <a:bodyPr/>
          <a:lstStyle/>
          <a:p>
            <a:fld id="{F0A6383F-58EB-4FEF-B535-B429A9615FE6}" type="slidenum">
              <a:rPr lang="en-US" smtClean="0"/>
              <a:t>6</a:t>
            </a:fld>
            <a:endParaRPr lang="en-US"/>
          </a:p>
        </p:txBody>
      </p:sp>
    </p:spTree>
    <p:extLst>
      <p:ext uri="{BB962C8B-B14F-4D97-AF65-F5344CB8AC3E}">
        <p14:creationId xmlns:p14="http://schemas.microsoft.com/office/powerpoint/2010/main" val="2825493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Relevance</a:t>
            </a:r>
          </a:p>
          <a:p>
            <a:endParaRPr lang="en-US" dirty="0"/>
          </a:p>
        </p:txBody>
      </p:sp>
      <p:sp>
        <p:nvSpPr>
          <p:cNvPr id="4" name="Slide Number Placeholder 3"/>
          <p:cNvSpPr>
            <a:spLocks noGrp="1"/>
          </p:cNvSpPr>
          <p:nvPr>
            <p:ph type="sldNum" sz="quarter" idx="10"/>
          </p:nvPr>
        </p:nvSpPr>
        <p:spPr/>
        <p:txBody>
          <a:bodyPr/>
          <a:lstStyle/>
          <a:p>
            <a:fld id="{F0A6383F-58EB-4FEF-B535-B429A9615FE6}" type="slidenum">
              <a:rPr lang="en-US" smtClean="0"/>
              <a:t>7</a:t>
            </a:fld>
            <a:endParaRPr lang="en-US"/>
          </a:p>
        </p:txBody>
      </p:sp>
    </p:spTree>
    <p:extLst>
      <p:ext uri="{BB962C8B-B14F-4D97-AF65-F5344CB8AC3E}">
        <p14:creationId xmlns:p14="http://schemas.microsoft.com/office/powerpoint/2010/main" val="2184303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Relevance</a:t>
            </a:r>
          </a:p>
          <a:p>
            <a:endParaRPr lang="en-US" dirty="0"/>
          </a:p>
        </p:txBody>
      </p:sp>
      <p:sp>
        <p:nvSpPr>
          <p:cNvPr id="4" name="Slide Number Placeholder 3"/>
          <p:cNvSpPr>
            <a:spLocks noGrp="1"/>
          </p:cNvSpPr>
          <p:nvPr>
            <p:ph type="sldNum" sz="quarter" idx="10"/>
          </p:nvPr>
        </p:nvSpPr>
        <p:spPr/>
        <p:txBody>
          <a:bodyPr/>
          <a:lstStyle/>
          <a:p>
            <a:fld id="{F0A6383F-58EB-4FEF-B535-B429A9615FE6}" type="slidenum">
              <a:rPr lang="en-US" smtClean="0"/>
              <a:t>8</a:t>
            </a:fld>
            <a:endParaRPr lang="en-US"/>
          </a:p>
        </p:txBody>
      </p:sp>
    </p:spTree>
    <p:extLst>
      <p:ext uri="{BB962C8B-B14F-4D97-AF65-F5344CB8AC3E}">
        <p14:creationId xmlns:p14="http://schemas.microsoft.com/office/powerpoint/2010/main" val="1676119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Reasoning</a:t>
            </a:r>
          </a:p>
        </p:txBody>
      </p:sp>
      <p:sp>
        <p:nvSpPr>
          <p:cNvPr id="4" name="Slide Number Placeholder 3"/>
          <p:cNvSpPr>
            <a:spLocks noGrp="1"/>
          </p:cNvSpPr>
          <p:nvPr>
            <p:ph type="sldNum" sz="quarter" idx="10"/>
          </p:nvPr>
        </p:nvSpPr>
        <p:spPr/>
        <p:txBody>
          <a:bodyPr/>
          <a:lstStyle/>
          <a:p>
            <a:fld id="{F0A6383F-58EB-4FEF-B535-B429A9615FE6}" type="slidenum">
              <a:rPr lang="en-US" smtClean="0"/>
              <a:t>9</a:t>
            </a:fld>
            <a:endParaRPr lang="en-US"/>
          </a:p>
        </p:txBody>
      </p:sp>
    </p:spTree>
    <p:extLst>
      <p:ext uri="{BB962C8B-B14F-4D97-AF65-F5344CB8AC3E}">
        <p14:creationId xmlns:p14="http://schemas.microsoft.com/office/powerpoint/2010/main" val="577395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Reasoning</a:t>
            </a:r>
          </a:p>
          <a:p>
            <a:endParaRPr lang="en-US" dirty="0"/>
          </a:p>
        </p:txBody>
      </p:sp>
      <p:sp>
        <p:nvSpPr>
          <p:cNvPr id="4" name="Slide Number Placeholder 3"/>
          <p:cNvSpPr>
            <a:spLocks noGrp="1"/>
          </p:cNvSpPr>
          <p:nvPr>
            <p:ph type="sldNum" sz="quarter" idx="10"/>
          </p:nvPr>
        </p:nvSpPr>
        <p:spPr/>
        <p:txBody>
          <a:bodyPr/>
          <a:lstStyle/>
          <a:p>
            <a:fld id="{F0A6383F-58EB-4FEF-B535-B429A9615FE6}" type="slidenum">
              <a:rPr lang="en-US" smtClean="0"/>
              <a:t>10</a:t>
            </a:fld>
            <a:endParaRPr lang="en-US"/>
          </a:p>
        </p:txBody>
      </p:sp>
    </p:spTree>
    <p:extLst>
      <p:ext uri="{BB962C8B-B14F-4D97-AF65-F5344CB8AC3E}">
        <p14:creationId xmlns:p14="http://schemas.microsoft.com/office/powerpoint/2010/main" val="703449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Reasoning</a:t>
            </a:r>
          </a:p>
          <a:p>
            <a:endParaRPr lang="en-US" dirty="0"/>
          </a:p>
        </p:txBody>
      </p:sp>
      <p:sp>
        <p:nvSpPr>
          <p:cNvPr id="4" name="Slide Number Placeholder 3"/>
          <p:cNvSpPr>
            <a:spLocks noGrp="1"/>
          </p:cNvSpPr>
          <p:nvPr>
            <p:ph type="sldNum" sz="quarter" idx="10"/>
          </p:nvPr>
        </p:nvSpPr>
        <p:spPr/>
        <p:txBody>
          <a:bodyPr/>
          <a:lstStyle/>
          <a:p>
            <a:fld id="{F0A6383F-58EB-4FEF-B535-B429A9615FE6}" type="slidenum">
              <a:rPr lang="en-US" smtClean="0"/>
              <a:t>11</a:t>
            </a:fld>
            <a:endParaRPr lang="en-US"/>
          </a:p>
        </p:txBody>
      </p:sp>
    </p:spTree>
    <p:extLst>
      <p:ext uri="{BB962C8B-B14F-4D97-AF65-F5344CB8AC3E}">
        <p14:creationId xmlns:p14="http://schemas.microsoft.com/office/powerpoint/2010/main" val="2512530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F52205-6BFB-4705-998C-89FCE40F46C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2048343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F52205-6BFB-4705-998C-89FCE40F46C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171165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F52205-6BFB-4705-998C-89FCE40F46C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179614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F52205-6BFB-4705-998C-89FCE40F46C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316205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F52205-6BFB-4705-998C-89FCE40F46C9}"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349685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F52205-6BFB-4705-998C-89FCE40F46C9}"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402009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F52205-6BFB-4705-998C-89FCE40F46C9}" type="datetimeFigureOut">
              <a:rPr lang="en-US" smtClean="0"/>
              <a:t>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348146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F52205-6BFB-4705-998C-89FCE40F46C9}" type="datetimeFigureOut">
              <a:rPr lang="en-US" smtClean="0"/>
              <a:t>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166600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52205-6BFB-4705-998C-89FCE40F46C9}" type="datetimeFigureOut">
              <a:rPr lang="en-US" smtClean="0"/>
              <a:t>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895283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F52205-6BFB-4705-998C-89FCE40F46C9}"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187120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F52205-6BFB-4705-998C-89FCE40F46C9}"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B5644-EF9E-4D45-9D2D-32EA928EBF25}" type="slidenum">
              <a:rPr lang="en-US" smtClean="0"/>
              <a:t>‹#›</a:t>
            </a:fld>
            <a:endParaRPr lang="en-US"/>
          </a:p>
        </p:txBody>
      </p:sp>
    </p:spTree>
    <p:extLst>
      <p:ext uri="{BB962C8B-B14F-4D97-AF65-F5344CB8AC3E}">
        <p14:creationId xmlns:p14="http://schemas.microsoft.com/office/powerpoint/2010/main" val="416600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52205-6BFB-4705-998C-89FCE40F46C9}" type="datetimeFigureOut">
              <a:rPr lang="en-US" smtClean="0"/>
              <a:t>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B5644-EF9E-4D45-9D2D-32EA928EBF25}" type="slidenum">
              <a:rPr lang="en-US" smtClean="0"/>
              <a:t>‹#›</a:t>
            </a:fld>
            <a:endParaRPr lang="en-US"/>
          </a:p>
        </p:txBody>
      </p:sp>
    </p:spTree>
    <p:extLst>
      <p:ext uri="{BB962C8B-B14F-4D97-AF65-F5344CB8AC3E}">
        <p14:creationId xmlns:p14="http://schemas.microsoft.com/office/powerpoint/2010/main" val="2484939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0"/>
            <a:ext cx="5334420" cy="6858000"/>
          </a:xfrm>
          <a:prstGeom prst="rect">
            <a:avLst/>
          </a:prstGeom>
          <a:solidFill>
            <a:schemeClr val="accent5">
              <a:lumMod val="20000"/>
              <a:lumOff val="8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9" y="2286000"/>
            <a:ext cx="4985146"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19089" y="152400"/>
            <a:ext cx="4985146" cy="1446550"/>
          </a:xfrm>
          <a:prstGeom prst="rect">
            <a:avLst/>
          </a:prstGeom>
          <a:solidFill>
            <a:srgbClr val="002060"/>
          </a:solidFill>
          <a:ln>
            <a:solidFill>
              <a:srgbClr val="002060"/>
            </a:solidFill>
          </a:ln>
        </p:spPr>
        <p:txBody>
          <a:bodyPr wrap="square" rtlCol="0">
            <a:spAutoFit/>
          </a:bodyPr>
          <a:lstStyle/>
          <a:p>
            <a:pPr algn="ctr"/>
            <a:r>
              <a:rPr lang="en-US" sz="4400" b="1" dirty="0">
                <a:solidFill>
                  <a:schemeClr val="bg1"/>
                </a:solidFill>
                <a:latin typeface="Stencil" panose="040409050D0802020404" pitchFamily="82" charset="0"/>
              </a:rPr>
              <a:t>Logical Fallacies</a:t>
            </a:r>
          </a:p>
        </p:txBody>
      </p:sp>
      <p:sp>
        <p:nvSpPr>
          <p:cNvPr id="6" name="TextBox 5"/>
          <p:cNvSpPr txBox="1"/>
          <p:nvPr/>
        </p:nvSpPr>
        <p:spPr>
          <a:xfrm rot="21307416">
            <a:off x="178381" y="1743073"/>
            <a:ext cx="5160244" cy="830997"/>
          </a:xfrm>
          <a:prstGeom prst="rect">
            <a:avLst/>
          </a:prstGeom>
          <a:noFill/>
        </p:spPr>
        <p:txBody>
          <a:bodyPr wrap="square" rtlCol="0">
            <a:spAutoFit/>
          </a:bodyPr>
          <a:lstStyle/>
          <a:p>
            <a:pPr algn="ctr"/>
            <a:r>
              <a:rPr lang="en-US" sz="4800" b="1" dirty="0">
                <a:latin typeface="LD Tall Pen" panose="00000400000000000000" pitchFamily="2" charset="0"/>
              </a:rPr>
              <a:t>Beware of flaws in reasoning!</a:t>
            </a:r>
          </a:p>
        </p:txBody>
      </p:sp>
      <p:pic>
        <p:nvPicPr>
          <p:cNvPr id="8" name="Picture 7" descr="A picture containing drawing&#10;&#10;Description automatically generated">
            <a:extLst>
              <a:ext uri="{FF2B5EF4-FFF2-40B4-BE49-F238E27FC236}">
                <a16:creationId xmlns:a16="http://schemas.microsoft.com/office/drawing/2014/main" id="{DA656674-365D-6145-9BE1-4F0D86C4B91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19089" y="370205"/>
            <a:ext cx="1357311" cy="467995"/>
          </a:xfrm>
          <a:prstGeom prst="rect">
            <a:avLst/>
          </a:prstGeom>
        </p:spPr>
      </p:pic>
    </p:spTree>
    <p:extLst>
      <p:ext uri="{BB962C8B-B14F-4D97-AF65-F5344CB8AC3E}">
        <p14:creationId xmlns:p14="http://schemas.microsoft.com/office/powerpoint/2010/main" val="265144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323439"/>
          </a:xfrm>
          <a:prstGeom prst="rect">
            <a:avLst/>
          </a:prstGeom>
          <a:solidFill>
            <a:schemeClr val="accent5">
              <a:lumMod val="40000"/>
              <a:lumOff val="60000"/>
            </a:schemeClr>
          </a:solidFill>
          <a:ln>
            <a:solidFill>
              <a:srgbClr val="002060"/>
            </a:solidFill>
          </a:ln>
        </p:spPr>
        <p:txBody>
          <a:bodyPr wrap="square">
            <a:spAutoFit/>
          </a:bodyPr>
          <a:lstStyle/>
          <a:p>
            <a:pPr algn="ctr"/>
            <a:r>
              <a:rPr lang="en-US" sz="8000" dirty="0">
                <a:solidFill>
                  <a:prstClr val="black"/>
                </a:solidFill>
                <a:latin typeface="Franklin Gothic Medium Cond" panose="020B0606030402020204" pitchFamily="34" charset="0"/>
              </a:rPr>
              <a:t>Hasty generalization</a:t>
            </a:r>
          </a:p>
        </p:txBody>
      </p:sp>
      <p:sp>
        <p:nvSpPr>
          <p:cNvPr id="6" name="Rectangle 5"/>
          <p:cNvSpPr/>
          <p:nvPr/>
        </p:nvSpPr>
        <p:spPr>
          <a:xfrm>
            <a:off x="0" y="3429000"/>
            <a:ext cx="9144000" cy="1446550"/>
          </a:xfrm>
          <a:prstGeom prst="rect">
            <a:avLst/>
          </a:prstGeom>
        </p:spPr>
        <p:txBody>
          <a:bodyPr wrap="square">
            <a:spAutoFit/>
          </a:bodyPr>
          <a:lstStyle/>
          <a:p>
            <a:pPr algn="ctr"/>
            <a:r>
              <a:rPr lang="en-US" sz="4400" b="1" dirty="0">
                <a:solidFill>
                  <a:srgbClr val="002060"/>
                </a:solidFill>
                <a:latin typeface="Centaur" panose="02030504050205020304" pitchFamily="18" charset="0"/>
              </a:rPr>
              <a:t>Making a claim from </a:t>
            </a:r>
            <a:br>
              <a:rPr lang="en-US" sz="4400" b="1" dirty="0">
                <a:solidFill>
                  <a:srgbClr val="002060"/>
                </a:solidFill>
                <a:latin typeface="Centaur" panose="02030504050205020304" pitchFamily="18" charset="0"/>
              </a:rPr>
            </a:br>
            <a:r>
              <a:rPr lang="en-US" sz="4400" b="1" dirty="0">
                <a:solidFill>
                  <a:srgbClr val="002060"/>
                </a:solidFill>
                <a:latin typeface="Centaur" panose="02030504050205020304" pitchFamily="18" charset="0"/>
              </a:rPr>
              <a:t>insufficient evidence</a:t>
            </a:r>
          </a:p>
        </p:txBody>
      </p:sp>
      <p:sp>
        <p:nvSpPr>
          <p:cNvPr id="7" name="Rectangle 6"/>
          <p:cNvSpPr/>
          <p:nvPr/>
        </p:nvSpPr>
        <p:spPr>
          <a:xfrm>
            <a:off x="952500" y="5257800"/>
            <a:ext cx="7239000" cy="1200329"/>
          </a:xfrm>
          <a:prstGeom prst="rect">
            <a:avLst/>
          </a:prstGeom>
        </p:spPr>
        <p:txBody>
          <a:bodyPr wrap="square">
            <a:spAutoFit/>
          </a:bodyPr>
          <a:lstStyle/>
          <a:p>
            <a:pPr algn="ctr"/>
            <a:r>
              <a:rPr lang="en-US" sz="2400" i="1" dirty="0">
                <a:solidFill>
                  <a:prstClr val="black"/>
                </a:solidFill>
                <a:latin typeface="Centaur" panose="02030504050205020304" pitchFamily="18" charset="0"/>
              </a:rPr>
              <a:t>An environmental group in Oregon illegally blocked loggers and workers at a nuclear plant. Therefore, environmentalists </a:t>
            </a:r>
            <a:br>
              <a:rPr lang="en-US" sz="2400" i="1" dirty="0">
                <a:solidFill>
                  <a:prstClr val="black"/>
                </a:solidFill>
                <a:latin typeface="Centaur" panose="02030504050205020304" pitchFamily="18" charset="0"/>
              </a:rPr>
            </a:br>
            <a:r>
              <a:rPr lang="en-US" sz="2400" i="1" dirty="0">
                <a:solidFill>
                  <a:prstClr val="black"/>
                </a:solidFill>
                <a:latin typeface="Centaur" panose="02030504050205020304" pitchFamily="18" charset="0"/>
              </a:rPr>
              <a:t>are radicals who take the law into their own hands.</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122" name="Picture 2" descr="https://upload.wikimedia.org/wikipedia/commons/f/f3/Generalization_process_using_trees_PNG_vers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676400"/>
            <a:ext cx="13716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0602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323439"/>
          </a:xfrm>
          <a:prstGeom prst="rect">
            <a:avLst/>
          </a:prstGeom>
          <a:solidFill>
            <a:schemeClr val="accent5">
              <a:lumMod val="40000"/>
              <a:lumOff val="60000"/>
            </a:schemeClr>
          </a:solidFill>
          <a:ln>
            <a:solidFill>
              <a:srgbClr val="002060"/>
            </a:solidFill>
          </a:ln>
        </p:spPr>
        <p:txBody>
          <a:bodyPr wrap="square">
            <a:spAutoFit/>
          </a:bodyPr>
          <a:lstStyle/>
          <a:p>
            <a:pPr algn="ctr"/>
            <a:r>
              <a:rPr lang="en-US" sz="8000" dirty="0">
                <a:solidFill>
                  <a:prstClr val="black"/>
                </a:solidFill>
                <a:latin typeface="Franklin Gothic Medium Cond" panose="020B0606030402020204" pitchFamily="34" charset="0"/>
              </a:rPr>
              <a:t>Slippery slope</a:t>
            </a:r>
          </a:p>
        </p:txBody>
      </p:sp>
      <p:sp>
        <p:nvSpPr>
          <p:cNvPr id="6" name="Rectangle 5"/>
          <p:cNvSpPr/>
          <p:nvPr/>
        </p:nvSpPr>
        <p:spPr>
          <a:xfrm>
            <a:off x="0" y="3430250"/>
            <a:ext cx="9144000" cy="1446550"/>
          </a:xfrm>
          <a:prstGeom prst="rect">
            <a:avLst/>
          </a:prstGeom>
        </p:spPr>
        <p:txBody>
          <a:bodyPr wrap="square">
            <a:spAutoFit/>
          </a:bodyPr>
          <a:lstStyle/>
          <a:p>
            <a:pPr algn="ctr"/>
            <a:r>
              <a:rPr lang="en-US" sz="4400" b="1" dirty="0">
                <a:solidFill>
                  <a:srgbClr val="002060"/>
                </a:solidFill>
                <a:latin typeface="Centaur" panose="02030504050205020304" pitchFamily="18" charset="0"/>
              </a:rPr>
              <a:t>Claiming without evidence that an </a:t>
            </a:r>
            <a:br>
              <a:rPr lang="en-US" sz="4400" b="1" dirty="0">
                <a:solidFill>
                  <a:srgbClr val="002060"/>
                </a:solidFill>
                <a:latin typeface="Centaur" panose="02030504050205020304" pitchFamily="18" charset="0"/>
              </a:rPr>
            </a:br>
            <a:r>
              <a:rPr lang="en-US" sz="4400" b="1" dirty="0">
                <a:solidFill>
                  <a:srgbClr val="002060"/>
                </a:solidFill>
                <a:latin typeface="Centaur" panose="02030504050205020304" pitchFamily="18" charset="0"/>
              </a:rPr>
              <a:t>action will inevitably lead to an effect</a:t>
            </a:r>
          </a:p>
        </p:txBody>
      </p:sp>
      <p:sp>
        <p:nvSpPr>
          <p:cNvPr id="7" name="Rectangle 6"/>
          <p:cNvSpPr/>
          <p:nvPr/>
        </p:nvSpPr>
        <p:spPr>
          <a:xfrm>
            <a:off x="685800" y="5341203"/>
            <a:ext cx="7772400" cy="830997"/>
          </a:xfrm>
          <a:prstGeom prst="rect">
            <a:avLst/>
          </a:prstGeom>
        </p:spPr>
        <p:txBody>
          <a:bodyPr wrap="square">
            <a:spAutoFit/>
          </a:bodyPr>
          <a:lstStyle/>
          <a:p>
            <a:pPr algn="ctr"/>
            <a:r>
              <a:rPr lang="en-US" sz="2400" i="1" dirty="0">
                <a:solidFill>
                  <a:prstClr val="black"/>
                </a:solidFill>
                <a:latin typeface="Centaur" panose="02030504050205020304" pitchFamily="18" charset="0"/>
              </a:rPr>
              <a:t>You should never gamble. Once one starts to gamble, they lose all their money and eventually turn to crime to support more gambling.</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098" name="Picture 2" descr="http://www.blogtok.com/paginas/25742/imagens/BiblicalSigns/Amorality/slippery_slope_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5675" y="1799413"/>
            <a:ext cx="2152650" cy="1400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388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1495D1-2E92-084D-9F4D-40CE2F9E42D8}"/>
              </a:ext>
            </a:extLst>
          </p:cNvPr>
          <p:cNvSpPr>
            <a:spLocks noGrp="1"/>
          </p:cNvSpPr>
          <p:nvPr>
            <p:ph type="title"/>
          </p:nvPr>
        </p:nvSpPr>
        <p:spPr/>
        <p:txBody>
          <a:bodyPr/>
          <a:lstStyle/>
          <a:p>
            <a:pPr algn="l"/>
            <a:r>
              <a:rPr lang="en-US" dirty="0"/>
              <a:t>Endnote</a:t>
            </a:r>
          </a:p>
        </p:txBody>
      </p:sp>
      <p:sp>
        <p:nvSpPr>
          <p:cNvPr id="5" name="TextBox 4">
            <a:extLst>
              <a:ext uri="{FF2B5EF4-FFF2-40B4-BE49-F238E27FC236}">
                <a16:creationId xmlns:a16="http://schemas.microsoft.com/office/drawing/2014/main" id="{2CA5C7C5-A82D-0D44-972E-C70CECA061E8}"/>
              </a:ext>
            </a:extLst>
          </p:cNvPr>
          <p:cNvSpPr txBox="1"/>
          <p:nvPr/>
        </p:nvSpPr>
        <p:spPr>
          <a:xfrm>
            <a:off x="457200" y="1701505"/>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a:t>
            </a:r>
            <a:r>
              <a:rPr lang="en-US"/>
              <a:t>the judgment </a:t>
            </a:r>
            <a:r>
              <a:rPr lang="en-US" dirty="0"/>
              <a:t>about whether this material may be used under fair use/fair dealing permissions in the user’s country. </a:t>
            </a:r>
          </a:p>
        </p:txBody>
      </p:sp>
    </p:spTree>
    <p:extLst>
      <p:ext uri="{BB962C8B-B14F-4D97-AF65-F5344CB8AC3E}">
        <p14:creationId xmlns:p14="http://schemas.microsoft.com/office/powerpoint/2010/main" val="399665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64" y="86142"/>
            <a:ext cx="5507736" cy="2123658"/>
          </a:xfrm>
          <a:prstGeom prst="rect">
            <a:avLst/>
          </a:prstGeom>
          <a:solidFill>
            <a:srgbClr val="002060"/>
          </a:solidFill>
          <a:ln>
            <a:solidFill>
              <a:schemeClr val="tx1"/>
            </a:solidFill>
          </a:ln>
        </p:spPr>
        <p:txBody>
          <a:bodyPr wrap="square" rtlCol="0">
            <a:spAutoFit/>
          </a:bodyPr>
          <a:lstStyle/>
          <a:p>
            <a:pPr algn="ctr"/>
            <a:r>
              <a:rPr lang="en-US" sz="4800" dirty="0">
                <a:solidFill>
                  <a:schemeClr val="bg1"/>
                </a:solidFill>
                <a:latin typeface="Stencil" panose="040409050D0802020404" pitchFamily="82" charset="0"/>
              </a:rPr>
              <a:t>Fallacies of Relevance</a:t>
            </a:r>
          </a:p>
          <a:p>
            <a:pPr algn="ctr"/>
            <a:r>
              <a:rPr lang="en-US" sz="3600" b="1" dirty="0">
                <a:solidFill>
                  <a:srgbClr val="FFFF66"/>
                </a:solidFill>
                <a:latin typeface="LD Tall Pen" panose="00000400000000000000" pitchFamily="2" charset="0"/>
              </a:rPr>
              <a:t>Does the claim address the question?</a:t>
            </a:r>
          </a:p>
        </p:txBody>
      </p:sp>
      <p:sp>
        <p:nvSpPr>
          <p:cNvPr id="5" name="TextBox 4"/>
          <p:cNvSpPr txBox="1"/>
          <p:nvPr/>
        </p:nvSpPr>
        <p:spPr>
          <a:xfrm>
            <a:off x="54864" y="2362200"/>
            <a:ext cx="5507736" cy="2123658"/>
          </a:xfrm>
          <a:prstGeom prst="rect">
            <a:avLst/>
          </a:prstGeom>
          <a:solidFill>
            <a:srgbClr val="002060"/>
          </a:solidFill>
          <a:ln>
            <a:solidFill>
              <a:schemeClr val="tx1"/>
            </a:solidFill>
          </a:ln>
        </p:spPr>
        <p:txBody>
          <a:bodyPr wrap="square" rtlCol="0">
            <a:spAutoFit/>
          </a:bodyPr>
          <a:lstStyle/>
          <a:p>
            <a:pPr algn="ctr"/>
            <a:r>
              <a:rPr lang="en-US" sz="4800" dirty="0">
                <a:solidFill>
                  <a:schemeClr val="bg1"/>
                </a:solidFill>
                <a:latin typeface="Stencil" panose="040409050D0802020404" pitchFamily="82" charset="0"/>
              </a:rPr>
              <a:t>Fallacies of Presumption</a:t>
            </a:r>
          </a:p>
          <a:p>
            <a:pPr algn="ctr"/>
            <a:r>
              <a:rPr lang="en-US" sz="3600" b="1" dirty="0">
                <a:solidFill>
                  <a:srgbClr val="FFFF66"/>
                </a:solidFill>
                <a:latin typeface="LD Tall Pen" panose="00000400000000000000" pitchFamily="2" charset="0"/>
              </a:rPr>
              <a:t>What assumptions exist in the claim?</a:t>
            </a:r>
          </a:p>
        </p:txBody>
      </p:sp>
      <p:sp>
        <p:nvSpPr>
          <p:cNvPr id="6" name="TextBox 5"/>
          <p:cNvSpPr txBox="1"/>
          <p:nvPr/>
        </p:nvSpPr>
        <p:spPr>
          <a:xfrm>
            <a:off x="63102" y="4648200"/>
            <a:ext cx="5499498" cy="2123658"/>
          </a:xfrm>
          <a:prstGeom prst="rect">
            <a:avLst/>
          </a:prstGeom>
          <a:solidFill>
            <a:srgbClr val="002060"/>
          </a:solidFill>
          <a:ln>
            <a:solidFill>
              <a:schemeClr val="tx1"/>
            </a:solidFill>
          </a:ln>
        </p:spPr>
        <p:txBody>
          <a:bodyPr wrap="square" rtlCol="0">
            <a:spAutoFit/>
          </a:bodyPr>
          <a:lstStyle/>
          <a:p>
            <a:pPr algn="ctr"/>
            <a:r>
              <a:rPr lang="en-US" sz="4800" dirty="0">
                <a:solidFill>
                  <a:schemeClr val="bg1"/>
                </a:solidFill>
                <a:latin typeface="Stencil" panose="040409050D0802020404" pitchFamily="82" charset="0"/>
              </a:rPr>
              <a:t>Fallacies of reasoning</a:t>
            </a:r>
          </a:p>
          <a:p>
            <a:pPr algn="ctr"/>
            <a:r>
              <a:rPr lang="en-US" sz="3600" b="1" dirty="0">
                <a:solidFill>
                  <a:srgbClr val="FFFF66"/>
                </a:solidFill>
                <a:latin typeface="LD Tall Pen" panose="00000400000000000000" pitchFamily="2" charset="0"/>
              </a:rPr>
              <a:t>Do the claims connect and build logically?</a:t>
            </a:r>
          </a:p>
        </p:txBody>
      </p:sp>
    </p:spTree>
    <p:extLst>
      <p:ext uri="{BB962C8B-B14F-4D97-AF65-F5344CB8AC3E}">
        <p14:creationId xmlns:p14="http://schemas.microsoft.com/office/powerpoint/2010/main" val="363770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323439"/>
          </a:xfrm>
          <a:prstGeom prst="rect">
            <a:avLst/>
          </a:prstGeom>
          <a:solidFill>
            <a:schemeClr val="accent5">
              <a:lumMod val="40000"/>
              <a:lumOff val="60000"/>
            </a:schemeClr>
          </a:solidFill>
          <a:ln>
            <a:solidFill>
              <a:srgbClr val="002060"/>
            </a:solidFill>
          </a:ln>
        </p:spPr>
        <p:txBody>
          <a:bodyPr wrap="square">
            <a:spAutoFit/>
          </a:bodyPr>
          <a:lstStyle/>
          <a:p>
            <a:pPr algn="ctr"/>
            <a:r>
              <a:rPr lang="en-US" sz="8000" dirty="0">
                <a:solidFill>
                  <a:prstClr val="black"/>
                </a:solidFill>
                <a:latin typeface="Franklin Gothic Medium Cond" panose="020B0606030402020204" pitchFamily="34" charset="0"/>
              </a:rPr>
              <a:t>Straw man</a:t>
            </a:r>
          </a:p>
        </p:txBody>
      </p:sp>
      <p:sp>
        <p:nvSpPr>
          <p:cNvPr id="6" name="Rectangle 5"/>
          <p:cNvSpPr/>
          <p:nvPr/>
        </p:nvSpPr>
        <p:spPr>
          <a:xfrm>
            <a:off x="0" y="3412510"/>
            <a:ext cx="9144000" cy="1446550"/>
          </a:xfrm>
          <a:prstGeom prst="rect">
            <a:avLst/>
          </a:prstGeom>
        </p:spPr>
        <p:txBody>
          <a:bodyPr wrap="square">
            <a:spAutoFit/>
          </a:bodyPr>
          <a:lstStyle/>
          <a:p>
            <a:pPr algn="ctr"/>
            <a:r>
              <a:rPr lang="en-US" sz="4400" b="1" dirty="0">
                <a:solidFill>
                  <a:srgbClr val="002060"/>
                </a:solidFill>
                <a:latin typeface="Centaur" panose="02030504050205020304" pitchFamily="18" charset="0"/>
              </a:rPr>
              <a:t>Misrepresenting another’s argument </a:t>
            </a:r>
            <a:br>
              <a:rPr lang="en-US" sz="4400" b="1" dirty="0">
                <a:solidFill>
                  <a:srgbClr val="002060"/>
                </a:solidFill>
                <a:latin typeface="Centaur" panose="02030504050205020304" pitchFamily="18" charset="0"/>
              </a:rPr>
            </a:br>
            <a:r>
              <a:rPr lang="en-US" sz="4400" b="1" dirty="0">
                <a:solidFill>
                  <a:srgbClr val="002060"/>
                </a:solidFill>
                <a:latin typeface="Centaur" panose="02030504050205020304" pitchFamily="18" charset="0"/>
              </a:rPr>
              <a:t>to make it easier to strike down</a:t>
            </a:r>
          </a:p>
        </p:txBody>
      </p:sp>
      <p:sp>
        <p:nvSpPr>
          <p:cNvPr id="7" name="Rectangle 6"/>
          <p:cNvSpPr/>
          <p:nvPr/>
        </p:nvSpPr>
        <p:spPr>
          <a:xfrm>
            <a:off x="647700" y="5232737"/>
            <a:ext cx="7848600" cy="1015663"/>
          </a:xfrm>
          <a:prstGeom prst="rect">
            <a:avLst/>
          </a:prstGeom>
        </p:spPr>
        <p:txBody>
          <a:bodyPr wrap="square">
            <a:spAutoFit/>
          </a:bodyPr>
          <a:lstStyle/>
          <a:p>
            <a:pPr algn="ctr"/>
            <a:r>
              <a:rPr lang="en-US" sz="2000" i="1" dirty="0">
                <a:solidFill>
                  <a:prstClr val="black"/>
                </a:solidFill>
                <a:latin typeface="Centaur" panose="02030504050205020304" pitchFamily="18" charset="0"/>
              </a:rPr>
              <a:t>After Will said that we should put more money into health and education, Warren responded by saying that he was surprised that Will hates our country so much that he wants to leave it defenseless by cutting military spending.</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050" name="Picture 2" descr="http://assets1.bigthink.com/system/idea_thumbnails/49820/primary/Satoshi-Kanazawa.-Straw-man-Banner.jpg?13643141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4258" y="1828800"/>
            <a:ext cx="2815483" cy="1583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64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200329"/>
          </a:xfrm>
          <a:prstGeom prst="rect">
            <a:avLst/>
          </a:prstGeom>
          <a:solidFill>
            <a:schemeClr val="accent5">
              <a:lumMod val="40000"/>
              <a:lumOff val="60000"/>
            </a:schemeClr>
          </a:solidFill>
          <a:ln>
            <a:solidFill>
              <a:srgbClr val="002060"/>
            </a:solidFill>
          </a:ln>
        </p:spPr>
        <p:txBody>
          <a:bodyPr wrap="square">
            <a:spAutoFit/>
          </a:bodyPr>
          <a:lstStyle/>
          <a:p>
            <a:pPr algn="ctr"/>
            <a:r>
              <a:rPr lang="en-US" sz="7200" dirty="0">
                <a:solidFill>
                  <a:prstClr val="black"/>
                </a:solidFill>
                <a:latin typeface="Franklin Gothic Medium Cond" panose="020B0606030402020204" pitchFamily="34" charset="0"/>
              </a:rPr>
              <a:t>False Dilemma</a:t>
            </a:r>
            <a:endParaRPr lang="en-US" sz="8000" dirty="0">
              <a:solidFill>
                <a:prstClr val="black"/>
              </a:solidFill>
              <a:latin typeface="Franklin Gothic Medium Cond" panose="020B0606030402020204" pitchFamily="34" charset="0"/>
            </a:endParaRPr>
          </a:p>
        </p:txBody>
      </p:sp>
      <p:sp>
        <p:nvSpPr>
          <p:cNvPr id="6" name="Rectangle 5"/>
          <p:cNvSpPr/>
          <p:nvPr/>
        </p:nvSpPr>
        <p:spPr>
          <a:xfrm>
            <a:off x="0" y="3430250"/>
            <a:ext cx="9144000" cy="1446550"/>
          </a:xfrm>
          <a:prstGeom prst="rect">
            <a:avLst/>
          </a:prstGeom>
        </p:spPr>
        <p:txBody>
          <a:bodyPr wrap="square">
            <a:spAutoFit/>
          </a:bodyPr>
          <a:lstStyle/>
          <a:p>
            <a:pPr algn="ctr"/>
            <a:r>
              <a:rPr lang="en-US" sz="4400" b="1" dirty="0">
                <a:solidFill>
                  <a:srgbClr val="002060"/>
                </a:solidFill>
                <a:latin typeface="Centaur" panose="02030504050205020304" pitchFamily="18" charset="0"/>
              </a:rPr>
              <a:t>Presenting only 2 choices </a:t>
            </a:r>
            <a:br>
              <a:rPr lang="en-US" sz="4400" b="1" dirty="0">
                <a:solidFill>
                  <a:srgbClr val="002060"/>
                </a:solidFill>
                <a:latin typeface="Centaur" panose="02030504050205020304" pitchFamily="18" charset="0"/>
              </a:rPr>
            </a:br>
            <a:r>
              <a:rPr lang="en-US" sz="4400" b="1" dirty="0">
                <a:solidFill>
                  <a:srgbClr val="002060"/>
                </a:solidFill>
                <a:latin typeface="Centaur" panose="02030504050205020304" pitchFamily="18" charset="0"/>
              </a:rPr>
              <a:t>when many more exist</a:t>
            </a:r>
          </a:p>
        </p:txBody>
      </p:sp>
      <p:sp>
        <p:nvSpPr>
          <p:cNvPr id="7" name="Rectangle 6"/>
          <p:cNvSpPr/>
          <p:nvPr/>
        </p:nvSpPr>
        <p:spPr>
          <a:xfrm>
            <a:off x="838200" y="5105400"/>
            <a:ext cx="7467600" cy="1200329"/>
          </a:xfrm>
          <a:prstGeom prst="rect">
            <a:avLst/>
          </a:prstGeom>
        </p:spPr>
        <p:txBody>
          <a:bodyPr wrap="square">
            <a:spAutoFit/>
          </a:bodyPr>
          <a:lstStyle/>
          <a:p>
            <a:pPr algn="ctr"/>
            <a:r>
              <a:rPr lang="en-US" sz="2400" i="1" dirty="0">
                <a:solidFill>
                  <a:prstClr val="black"/>
                </a:solidFill>
                <a:latin typeface="Centaur" panose="02030504050205020304" pitchFamily="18" charset="0"/>
              </a:rPr>
              <a:t>Noise from restaurants and bars in New York City should </a:t>
            </a:r>
            <a:br>
              <a:rPr lang="en-US" sz="2400" i="1" dirty="0">
                <a:solidFill>
                  <a:prstClr val="black"/>
                </a:solidFill>
                <a:latin typeface="Centaur" panose="02030504050205020304" pitchFamily="18" charset="0"/>
              </a:rPr>
            </a:br>
            <a:r>
              <a:rPr lang="en-US" sz="2400" i="1" dirty="0">
                <a:solidFill>
                  <a:prstClr val="black"/>
                </a:solidFill>
                <a:latin typeface="Centaur" panose="02030504050205020304" pitchFamily="18" charset="0"/>
              </a:rPr>
              <a:t>not be regulated at all because the silence would </a:t>
            </a:r>
            <a:br>
              <a:rPr lang="en-US" sz="2400" i="1" dirty="0">
                <a:solidFill>
                  <a:prstClr val="black"/>
                </a:solidFill>
                <a:latin typeface="Centaur" panose="02030504050205020304" pitchFamily="18" charset="0"/>
              </a:rPr>
            </a:br>
            <a:r>
              <a:rPr lang="en-US" sz="2400" i="1" dirty="0">
                <a:solidFill>
                  <a:prstClr val="black"/>
                </a:solidFill>
                <a:latin typeface="Centaur" panose="02030504050205020304" pitchFamily="18" charset="0"/>
              </a:rPr>
              <a:t>change the city’s culture and nightlife.</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169"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9531" y="1828800"/>
            <a:ext cx="1404937" cy="1404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710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323439"/>
          </a:xfrm>
          <a:prstGeom prst="rect">
            <a:avLst/>
          </a:prstGeom>
          <a:solidFill>
            <a:schemeClr val="accent5">
              <a:lumMod val="40000"/>
              <a:lumOff val="60000"/>
            </a:schemeClr>
          </a:solidFill>
          <a:ln>
            <a:solidFill>
              <a:srgbClr val="002060"/>
            </a:solidFill>
          </a:ln>
        </p:spPr>
        <p:txBody>
          <a:bodyPr wrap="square">
            <a:spAutoFit/>
          </a:bodyPr>
          <a:lstStyle/>
          <a:p>
            <a:pPr algn="ctr"/>
            <a:r>
              <a:rPr lang="en-US" sz="7000" i="1" dirty="0">
                <a:solidFill>
                  <a:prstClr val="black"/>
                </a:solidFill>
                <a:latin typeface="Franklin Gothic Medium Cond" panose="020B0606030402020204" pitchFamily="34" charset="0"/>
              </a:rPr>
              <a:t>Post hoc ergo propter</a:t>
            </a:r>
            <a:r>
              <a:rPr lang="en-US" sz="8000" i="1" dirty="0">
                <a:solidFill>
                  <a:prstClr val="black"/>
                </a:solidFill>
                <a:latin typeface="Franklin Gothic Medium Cond" panose="020B0606030402020204" pitchFamily="34" charset="0"/>
              </a:rPr>
              <a:t> </a:t>
            </a:r>
            <a:r>
              <a:rPr lang="en-US" sz="7000" i="1" dirty="0">
                <a:solidFill>
                  <a:prstClr val="black"/>
                </a:solidFill>
                <a:latin typeface="Franklin Gothic Medium Cond" panose="020B0606030402020204" pitchFamily="34" charset="0"/>
              </a:rPr>
              <a:t>hoc  </a:t>
            </a:r>
            <a:endParaRPr lang="en-US" sz="7000" dirty="0">
              <a:solidFill>
                <a:prstClr val="black"/>
              </a:solidFill>
              <a:latin typeface="Franklin Gothic Medium Cond" panose="020B0606030402020204" pitchFamily="34" charset="0"/>
            </a:endParaRPr>
          </a:p>
        </p:txBody>
      </p:sp>
      <p:sp>
        <p:nvSpPr>
          <p:cNvPr id="6" name="Rectangle 5"/>
          <p:cNvSpPr/>
          <p:nvPr/>
        </p:nvSpPr>
        <p:spPr>
          <a:xfrm>
            <a:off x="0" y="3657600"/>
            <a:ext cx="9144000" cy="1323439"/>
          </a:xfrm>
          <a:prstGeom prst="rect">
            <a:avLst/>
          </a:prstGeom>
        </p:spPr>
        <p:txBody>
          <a:bodyPr wrap="square">
            <a:spAutoFit/>
          </a:bodyPr>
          <a:lstStyle/>
          <a:p>
            <a:pPr algn="ctr"/>
            <a:r>
              <a:rPr lang="en-US" sz="3600" b="1" dirty="0">
                <a:solidFill>
                  <a:srgbClr val="002060"/>
                </a:solidFill>
                <a:latin typeface="Centaur" panose="02030504050205020304" pitchFamily="18" charset="0"/>
              </a:rPr>
              <a:t>X happened before Y. Therefore, X caused Y.</a:t>
            </a:r>
          </a:p>
          <a:p>
            <a:pPr algn="ctr"/>
            <a:r>
              <a:rPr lang="en-US" sz="4400" b="1" dirty="0">
                <a:solidFill>
                  <a:srgbClr val="002060"/>
                </a:solidFill>
                <a:latin typeface="Centaur" panose="02030504050205020304" pitchFamily="18" charset="0"/>
              </a:rPr>
              <a:t>Assuming correlation equals causation.</a:t>
            </a:r>
          </a:p>
        </p:txBody>
      </p:sp>
      <p:sp>
        <p:nvSpPr>
          <p:cNvPr id="7" name="Rectangle 6"/>
          <p:cNvSpPr/>
          <p:nvPr/>
        </p:nvSpPr>
        <p:spPr>
          <a:xfrm>
            <a:off x="0" y="5370493"/>
            <a:ext cx="9144000" cy="954107"/>
          </a:xfrm>
          <a:prstGeom prst="rect">
            <a:avLst/>
          </a:prstGeom>
        </p:spPr>
        <p:txBody>
          <a:bodyPr wrap="square">
            <a:spAutoFit/>
          </a:bodyPr>
          <a:lstStyle/>
          <a:p>
            <a:pPr algn="ctr"/>
            <a:r>
              <a:rPr lang="en-US" sz="2800" i="1" dirty="0">
                <a:solidFill>
                  <a:prstClr val="black"/>
                </a:solidFill>
                <a:latin typeface="Centaur" panose="02030504050205020304" pitchFamily="18" charset="0"/>
              </a:rPr>
              <a:t>The rooster crows before sunrise, therefore </a:t>
            </a:r>
            <a:br>
              <a:rPr lang="en-US" sz="2800" i="1" dirty="0">
                <a:solidFill>
                  <a:prstClr val="black"/>
                </a:solidFill>
                <a:latin typeface="Centaur" panose="02030504050205020304" pitchFamily="18" charset="0"/>
              </a:rPr>
            </a:br>
            <a:r>
              <a:rPr lang="en-US" sz="2800" i="1" dirty="0">
                <a:solidFill>
                  <a:prstClr val="black"/>
                </a:solidFill>
                <a:latin typeface="Centaur" panose="02030504050205020304" pitchFamily="18" charset="0"/>
              </a:rPr>
              <a:t>the crowing rooster causes the sun to rise.</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3074" name="Picture 2" descr="http://tylervigen.com/images/spurious-correlations-sh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30287" y="1752600"/>
            <a:ext cx="349431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50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323439"/>
          </a:xfrm>
          <a:prstGeom prst="rect">
            <a:avLst/>
          </a:prstGeom>
          <a:solidFill>
            <a:schemeClr val="accent5">
              <a:lumMod val="40000"/>
              <a:lumOff val="60000"/>
            </a:schemeClr>
          </a:solidFill>
          <a:ln>
            <a:solidFill>
              <a:srgbClr val="002060"/>
            </a:solidFill>
          </a:ln>
        </p:spPr>
        <p:txBody>
          <a:bodyPr wrap="square">
            <a:spAutoFit/>
          </a:bodyPr>
          <a:lstStyle/>
          <a:p>
            <a:pPr algn="ctr"/>
            <a:r>
              <a:rPr lang="en-US" sz="8000" i="1" dirty="0">
                <a:solidFill>
                  <a:prstClr val="black"/>
                </a:solidFill>
                <a:latin typeface="Franklin Gothic Medium Cond" panose="020B0606030402020204" pitchFamily="34" charset="0"/>
              </a:rPr>
              <a:t>Ad hominem</a:t>
            </a:r>
            <a:endParaRPr lang="en-US" sz="8000" dirty="0">
              <a:solidFill>
                <a:prstClr val="black"/>
              </a:solidFill>
              <a:latin typeface="Franklin Gothic Medium Cond" panose="020B0606030402020204" pitchFamily="34" charset="0"/>
            </a:endParaRPr>
          </a:p>
        </p:txBody>
      </p:sp>
      <p:sp>
        <p:nvSpPr>
          <p:cNvPr id="5" name="TextBox 4"/>
          <p:cNvSpPr txBox="1"/>
          <p:nvPr/>
        </p:nvSpPr>
        <p:spPr>
          <a:xfrm>
            <a:off x="0" y="1676400"/>
            <a:ext cx="9144000" cy="646331"/>
          </a:xfrm>
          <a:prstGeom prst="rect">
            <a:avLst/>
          </a:prstGeom>
          <a:noFill/>
        </p:spPr>
        <p:txBody>
          <a:bodyPr wrap="square" rtlCol="0">
            <a:spAutoFit/>
          </a:bodyPr>
          <a:lstStyle/>
          <a:p>
            <a:pPr algn="ctr"/>
            <a:r>
              <a:rPr lang="en-US" sz="3600" b="1" i="1" dirty="0">
                <a:solidFill>
                  <a:prstClr val="black"/>
                </a:solidFill>
                <a:latin typeface="Franklin Gothic Medium Cond" panose="020B0606030402020204" pitchFamily="34" charset="0"/>
              </a:rPr>
              <a:t> </a:t>
            </a:r>
            <a:r>
              <a:rPr lang="en-US" sz="3600" dirty="0">
                <a:solidFill>
                  <a:prstClr val="black"/>
                </a:solidFill>
                <a:latin typeface="Franklin Gothic Medium Cond" panose="020B0606030402020204" pitchFamily="34" charset="0"/>
              </a:rPr>
              <a:t>Latin: “to the person”</a:t>
            </a:r>
          </a:p>
        </p:txBody>
      </p:sp>
      <p:sp>
        <p:nvSpPr>
          <p:cNvPr id="6" name="Rectangle 5"/>
          <p:cNvSpPr/>
          <p:nvPr/>
        </p:nvSpPr>
        <p:spPr>
          <a:xfrm>
            <a:off x="-12290" y="3201650"/>
            <a:ext cx="9144000" cy="1446550"/>
          </a:xfrm>
          <a:prstGeom prst="rect">
            <a:avLst/>
          </a:prstGeom>
        </p:spPr>
        <p:txBody>
          <a:bodyPr wrap="square">
            <a:spAutoFit/>
          </a:bodyPr>
          <a:lstStyle/>
          <a:p>
            <a:pPr algn="ctr"/>
            <a:r>
              <a:rPr lang="en-US" sz="4400" b="1" dirty="0">
                <a:solidFill>
                  <a:srgbClr val="002060"/>
                </a:solidFill>
                <a:latin typeface="Centaur" panose="02030504050205020304" pitchFamily="18" charset="0"/>
              </a:rPr>
              <a:t>Attacking a person’s character </a:t>
            </a:r>
            <a:br>
              <a:rPr lang="en-US" sz="4400" b="1" dirty="0">
                <a:solidFill>
                  <a:srgbClr val="002060"/>
                </a:solidFill>
                <a:latin typeface="Centaur" panose="02030504050205020304" pitchFamily="18" charset="0"/>
              </a:rPr>
            </a:br>
            <a:r>
              <a:rPr lang="en-US" sz="4400" b="1" dirty="0">
                <a:solidFill>
                  <a:srgbClr val="002060"/>
                </a:solidFill>
                <a:latin typeface="Centaur" panose="02030504050205020304" pitchFamily="18" charset="0"/>
              </a:rPr>
              <a:t>rather than addressing the issue</a:t>
            </a:r>
          </a:p>
        </p:txBody>
      </p:sp>
      <p:sp>
        <p:nvSpPr>
          <p:cNvPr id="7" name="Rectangle 6"/>
          <p:cNvSpPr/>
          <p:nvPr/>
        </p:nvSpPr>
        <p:spPr>
          <a:xfrm>
            <a:off x="658302" y="5124271"/>
            <a:ext cx="7827396" cy="1200329"/>
          </a:xfrm>
          <a:prstGeom prst="rect">
            <a:avLst/>
          </a:prstGeom>
        </p:spPr>
        <p:txBody>
          <a:bodyPr wrap="square">
            <a:spAutoFit/>
          </a:bodyPr>
          <a:lstStyle/>
          <a:p>
            <a:pPr algn="ctr"/>
            <a:r>
              <a:rPr lang="en-US" sz="2400" i="1" dirty="0">
                <a:solidFill>
                  <a:prstClr val="black"/>
                </a:solidFill>
                <a:latin typeface="Centaur" panose="02030504050205020304" pitchFamily="18" charset="0"/>
              </a:rPr>
              <a:t>His attacks on religion obviously stem from the fact that he's a narrow-minded bigot who never had the inclination to pray for the benefit of anyone else. </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30" name="Picture 6" descr="http://www.fanpop.com/images/polls/22569_2_160.jpg?v=1191689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36115">
            <a:off x="6912844" y="1392652"/>
            <a:ext cx="1829104" cy="182910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164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323439"/>
          </a:xfrm>
          <a:prstGeom prst="rect">
            <a:avLst/>
          </a:prstGeom>
          <a:solidFill>
            <a:schemeClr val="accent5">
              <a:lumMod val="40000"/>
              <a:lumOff val="60000"/>
            </a:schemeClr>
          </a:solidFill>
          <a:ln>
            <a:solidFill>
              <a:srgbClr val="002060"/>
            </a:solidFill>
          </a:ln>
        </p:spPr>
        <p:txBody>
          <a:bodyPr wrap="square">
            <a:spAutoFit/>
          </a:bodyPr>
          <a:lstStyle/>
          <a:p>
            <a:pPr algn="ctr"/>
            <a:r>
              <a:rPr lang="en-US" sz="8000" dirty="0">
                <a:solidFill>
                  <a:prstClr val="black"/>
                </a:solidFill>
                <a:latin typeface="Franklin Gothic Medium Cond" panose="020B0606030402020204" pitchFamily="34" charset="0"/>
              </a:rPr>
              <a:t>Appeal to emotion</a:t>
            </a:r>
          </a:p>
        </p:txBody>
      </p:sp>
      <p:sp>
        <p:nvSpPr>
          <p:cNvPr id="6" name="Rectangle 5"/>
          <p:cNvSpPr/>
          <p:nvPr/>
        </p:nvSpPr>
        <p:spPr>
          <a:xfrm>
            <a:off x="0" y="3201650"/>
            <a:ext cx="9144000" cy="1446550"/>
          </a:xfrm>
          <a:prstGeom prst="rect">
            <a:avLst/>
          </a:prstGeom>
        </p:spPr>
        <p:txBody>
          <a:bodyPr wrap="square">
            <a:spAutoFit/>
          </a:bodyPr>
          <a:lstStyle/>
          <a:p>
            <a:pPr algn="ctr"/>
            <a:r>
              <a:rPr lang="en-US" sz="4400" b="1" dirty="0">
                <a:solidFill>
                  <a:srgbClr val="002060"/>
                </a:solidFill>
                <a:latin typeface="Centaur" panose="02030504050205020304" pitchFamily="18" charset="0"/>
              </a:rPr>
              <a:t>Using emotion instead of evidence</a:t>
            </a:r>
            <a:br>
              <a:rPr lang="en-US" sz="4400" b="1" dirty="0">
                <a:solidFill>
                  <a:srgbClr val="002060"/>
                </a:solidFill>
                <a:latin typeface="Centaur" panose="02030504050205020304" pitchFamily="18" charset="0"/>
              </a:rPr>
            </a:br>
            <a:r>
              <a:rPr lang="en-US" sz="4400" b="1" dirty="0">
                <a:solidFill>
                  <a:srgbClr val="002060"/>
                </a:solidFill>
                <a:latin typeface="Centaur" panose="02030504050205020304" pitchFamily="18" charset="0"/>
              </a:rPr>
              <a:t>to justify the conclusion</a:t>
            </a:r>
          </a:p>
        </p:txBody>
      </p:sp>
      <p:sp>
        <p:nvSpPr>
          <p:cNvPr id="7" name="Rectangle 6"/>
          <p:cNvSpPr/>
          <p:nvPr/>
        </p:nvSpPr>
        <p:spPr>
          <a:xfrm>
            <a:off x="647700" y="5105400"/>
            <a:ext cx="7848600" cy="1200329"/>
          </a:xfrm>
          <a:prstGeom prst="rect">
            <a:avLst/>
          </a:prstGeom>
        </p:spPr>
        <p:txBody>
          <a:bodyPr wrap="square">
            <a:spAutoFit/>
          </a:bodyPr>
          <a:lstStyle/>
          <a:p>
            <a:pPr algn="ctr"/>
            <a:r>
              <a:rPr lang="en-US" sz="2400" i="1" dirty="0">
                <a:solidFill>
                  <a:prstClr val="black"/>
                </a:solidFill>
                <a:latin typeface="Centaur" panose="02030504050205020304" pitchFamily="18" charset="0"/>
              </a:rPr>
              <a:t>Luke  didn't want to eat his </a:t>
            </a:r>
            <a:r>
              <a:rPr lang="en-US" sz="2400" i="1" dirty="0" err="1">
                <a:solidFill>
                  <a:prstClr val="black"/>
                </a:solidFill>
                <a:latin typeface="Centaur" panose="02030504050205020304" pitchFamily="18" charset="0"/>
              </a:rPr>
              <a:t>brussels</a:t>
            </a:r>
            <a:r>
              <a:rPr lang="en-US" sz="2400" i="1" dirty="0">
                <a:solidFill>
                  <a:prstClr val="black"/>
                </a:solidFill>
                <a:latin typeface="Centaur" panose="02030504050205020304" pitchFamily="18" charset="0"/>
              </a:rPr>
              <a:t> sprouts, but his father told him to think about the poor, starving children in a country who weren't fortunate enough to have any food at all.</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217" name="Picture 1"/>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t="31206"/>
          <a:stretch/>
        </p:blipFill>
        <p:spPr bwMode="auto">
          <a:xfrm>
            <a:off x="3017520" y="1981200"/>
            <a:ext cx="3108960" cy="877818"/>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15037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323439"/>
          </a:xfrm>
          <a:prstGeom prst="rect">
            <a:avLst/>
          </a:prstGeom>
          <a:solidFill>
            <a:schemeClr val="accent5">
              <a:lumMod val="40000"/>
              <a:lumOff val="60000"/>
            </a:schemeClr>
          </a:solidFill>
          <a:ln>
            <a:solidFill>
              <a:srgbClr val="002060"/>
            </a:solidFill>
          </a:ln>
        </p:spPr>
        <p:txBody>
          <a:bodyPr wrap="square">
            <a:spAutoFit/>
          </a:bodyPr>
          <a:lstStyle/>
          <a:p>
            <a:pPr algn="ctr"/>
            <a:r>
              <a:rPr lang="en-US" sz="8000" dirty="0">
                <a:solidFill>
                  <a:prstClr val="black"/>
                </a:solidFill>
                <a:latin typeface="Franklin Gothic Medium Cond" panose="020B0606030402020204" pitchFamily="34" charset="0"/>
              </a:rPr>
              <a:t>Red herring</a:t>
            </a:r>
          </a:p>
        </p:txBody>
      </p:sp>
      <p:sp>
        <p:nvSpPr>
          <p:cNvPr id="6" name="Rectangle 5"/>
          <p:cNvSpPr/>
          <p:nvPr/>
        </p:nvSpPr>
        <p:spPr>
          <a:xfrm>
            <a:off x="0" y="3201650"/>
            <a:ext cx="9144000" cy="1446550"/>
          </a:xfrm>
          <a:prstGeom prst="rect">
            <a:avLst/>
          </a:prstGeom>
        </p:spPr>
        <p:txBody>
          <a:bodyPr wrap="square">
            <a:spAutoFit/>
          </a:bodyPr>
          <a:lstStyle/>
          <a:p>
            <a:pPr algn="ctr"/>
            <a:r>
              <a:rPr lang="en-US" sz="4400" b="1" dirty="0">
                <a:solidFill>
                  <a:srgbClr val="002060"/>
                </a:solidFill>
                <a:latin typeface="Centaur" panose="02030504050205020304" pitchFamily="18" charset="0"/>
              </a:rPr>
              <a:t>An irrelevant claim that misleads or distracts from the issue</a:t>
            </a:r>
          </a:p>
        </p:txBody>
      </p:sp>
      <p:sp>
        <p:nvSpPr>
          <p:cNvPr id="7" name="Rectangle 6"/>
          <p:cNvSpPr/>
          <p:nvPr/>
        </p:nvSpPr>
        <p:spPr>
          <a:xfrm>
            <a:off x="952500" y="5181600"/>
            <a:ext cx="7239000" cy="1200329"/>
          </a:xfrm>
          <a:prstGeom prst="rect">
            <a:avLst/>
          </a:prstGeom>
        </p:spPr>
        <p:txBody>
          <a:bodyPr wrap="square">
            <a:spAutoFit/>
          </a:bodyPr>
          <a:lstStyle/>
          <a:p>
            <a:pPr algn="ctr"/>
            <a:r>
              <a:rPr lang="en-US" sz="2400" i="1" dirty="0">
                <a:solidFill>
                  <a:prstClr val="black"/>
                </a:solidFill>
                <a:latin typeface="Centaur" panose="02030504050205020304" pitchFamily="18" charset="0"/>
              </a:rPr>
              <a:t>I would love to answer your question on the health care budget. But let me begin by talking about the value of </a:t>
            </a:r>
            <a:br>
              <a:rPr lang="en-US" sz="2400" i="1" dirty="0">
                <a:solidFill>
                  <a:prstClr val="black"/>
                </a:solidFill>
                <a:latin typeface="Centaur" panose="02030504050205020304" pitchFamily="18" charset="0"/>
              </a:rPr>
            </a:br>
            <a:r>
              <a:rPr lang="en-US" sz="2400" i="1" dirty="0">
                <a:solidFill>
                  <a:prstClr val="black"/>
                </a:solidFill>
                <a:latin typeface="Centaur" panose="02030504050205020304" pitchFamily="18" charset="0"/>
              </a:rPr>
              <a:t>stem cell research.</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19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02049">
            <a:off x="3416191" y="1957693"/>
            <a:ext cx="2311618" cy="98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600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33295"/>
            <a:ext cx="9144000" cy="1323439"/>
          </a:xfrm>
          <a:prstGeom prst="rect">
            <a:avLst/>
          </a:prstGeom>
          <a:solidFill>
            <a:schemeClr val="accent5">
              <a:lumMod val="40000"/>
              <a:lumOff val="60000"/>
            </a:schemeClr>
          </a:solidFill>
          <a:ln>
            <a:solidFill>
              <a:srgbClr val="002060"/>
            </a:solidFill>
          </a:ln>
        </p:spPr>
        <p:txBody>
          <a:bodyPr wrap="square">
            <a:spAutoFit/>
          </a:bodyPr>
          <a:lstStyle/>
          <a:p>
            <a:pPr algn="ctr"/>
            <a:r>
              <a:rPr lang="en-US" sz="8000" dirty="0">
                <a:solidFill>
                  <a:prstClr val="black"/>
                </a:solidFill>
                <a:latin typeface="Franklin Gothic Medium Cond" panose="020B0606030402020204" pitchFamily="34" charset="0"/>
              </a:rPr>
              <a:t>Circular reasoning</a:t>
            </a:r>
          </a:p>
        </p:txBody>
      </p:sp>
      <p:sp>
        <p:nvSpPr>
          <p:cNvPr id="6" name="Rectangle 5"/>
          <p:cNvSpPr/>
          <p:nvPr/>
        </p:nvSpPr>
        <p:spPr>
          <a:xfrm>
            <a:off x="0" y="3459480"/>
            <a:ext cx="9144000" cy="1446550"/>
          </a:xfrm>
          <a:prstGeom prst="rect">
            <a:avLst/>
          </a:prstGeom>
        </p:spPr>
        <p:txBody>
          <a:bodyPr wrap="square">
            <a:spAutoFit/>
          </a:bodyPr>
          <a:lstStyle/>
          <a:p>
            <a:pPr algn="ctr"/>
            <a:r>
              <a:rPr lang="en-US" sz="4400" b="1" dirty="0">
                <a:solidFill>
                  <a:srgbClr val="002060"/>
                </a:solidFill>
                <a:latin typeface="Centaur" panose="02030504050205020304" pitchFamily="18" charset="0"/>
              </a:rPr>
              <a:t>A circular argument that begins by assuming what is meant to be proven</a:t>
            </a:r>
          </a:p>
        </p:txBody>
      </p:sp>
      <p:sp>
        <p:nvSpPr>
          <p:cNvPr id="7" name="Rectangle 6"/>
          <p:cNvSpPr/>
          <p:nvPr/>
        </p:nvSpPr>
        <p:spPr>
          <a:xfrm>
            <a:off x="495300" y="5492859"/>
            <a:ext cx="8153400" cy="830997"/>
          </a:xfrm>
          <a:prstGeom prst="rect">
            <a:avLst/>
          </a:prstGeom>
        </p:spPr>
        <p:txBody>
          <a:bodyPr wrap="square">
            <a:spAutoFit/>
          </a:bodyPr>
          <a:lstStyle/>
          <a:p>
            <a:pPr algn="ctr"/>
            <a:r>
              <a:rPr lang="en-US" sz="2400" i="1" dirty="0">
                <a:solidFill>
                  <a:prstClr val="black"/>
                </a:solidFill>
                <a:latin typeface="Centaur" panose="02030504050205020304" pitchFamily="18" charset="0"/>
              </a:rPr>
              <a:t>The reason there is such a big demand for club membership is </a:t>
            </a:r>
            <a:br>
              <a:rPr lang="en-US" sz="2400" i="1" dirty="0">
                <a:solidFill>
                  <a:prstClr val="black"/>
                </a:solidFill>
                <a:latin typeface="Centaur" panose="02030504050205020304" pitchFamily="18" charset="0"/>
              </a:rPr>
            </a:br>
            <a:r>
              <a:rPr lang="en-US" sz="2400" i="1" dirty="0">
                <a:solidFill>
                  <a:prstClr val="black"/>
                </a:solidFill>
                <a:latin typeface="Centaur" panose="02030504050205020304" pitchFamily="18" charset="0"/>
              </a:rPr>
              <a:t>because everyone wants to get into them.</a:t>
            </a:r>
          </a:p>
        </p:txBody>
      </p:sp>
      <p:sp>
        <p:nvSpPr>
          <p:cNvPr id="9" name="Rectangle 8"/>
          <p:cNvSpPr/>
          <p:nvPr/>
        </p:nvSpPr>
        <p:spPr>
          <a:xfrm>
            <a:off x="152400" y="152400"/>
            <a:ext cx="8839200" cy="65532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6148" name="Picture 4" descr="https://conceptdraw.com/a2027c3/p1/preview/640/pict--circular-arrow-diagram-1-circular-diagrams---vector-stencils-library.png--diagram-flowchart-example.pn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390900" y="1508877"/>
            <a:ext cx="2362200" cy="2343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366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515</Words>
  <Application>Microsoft Macintosh PowerPoint</Application>
  <PresentationFormat>On-screen Show (4:3)</PresentationFormat>
  <Paragraphs>57</Paragraphs>
  <Slides>12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Centaur</vt:lpstr>
      <vt:lpstr>Franklin Gothic Medium Cond</vt:lpstr>
      <vt:lpstr>LD Tall Pen</vt:lpstr>
      <vt:lpstr>Stencil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Lim</dc:creator>
  <cp:lastModifiedBy>Leah Reinert</cp:lastModifiedBy>
  <cp:revision>7</cp:revision>
  <dcterms:created xsi:type="dcterms:W3CDTF">2016-10-15T00:16:10Z</dcterms:created>
  <dcterms:modified xsi:type="dcterms:W3CDTF">2020-09-21T01:10:19Z</dcterms:modified>
</cp:coreProperties>
</file>