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61" r:id="rId4"/>
    <p:sldId id="263" r:id="rId5"/>
    <p:sldId id="269" r:id="rId6"/>
    <p:sldId id="265" r:id="rId7"/>
    <p:sldId id="264" r:id="rId8"/>
    <p:sldId id="268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1"/>
    <a:srgbClr val="008000"/>
    <a:srgbClr val="FFFF00"/>
    <a:srgbClr val="FFFF8B"/>
    <a:srgbClr val="FFFFCC"/>
    <a:srgbClr val="EA5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3824" autoAdjust="0"/>
  </p:normalViewPr>
  <p:slideViewPr>
    <p:cSldViewPr>
      <p:cViewPr varScale="1">
        <p:scale>
          <a:sx n="87" d="100"/>
          <a:sy n="87" d="100"/>
        </p:scale>
        <p:origin x="18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B731-A7C3-4936-844B-F8A4735A5AAA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F011-EF3C-4BF1-91D1-90C1AD06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8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B731-A7C3-4936-844B-F8A4735A5AAA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F011-EF3C-4BF1-91D1-90C1AD06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8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B731-A7C3-4936-844B-F8A4735A5AAA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F011-EF3C-4BF1-91D1-90C1AD06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5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B731-A7C3-4936-844B-F8A4735A5AAA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F011-EF3C-4BF1-91D1-90C1AD06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3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B731-A7C3-4936-844B-F8A4735A5AAA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F011-EF3C-4BF1-91D1-90C1AD06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3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B731-A7C3-4936-844B-F8A4735A5AAA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F011-EF3C-4BF1-91D1-90C1AD06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B731-A7C3-4936-844B-F8A4735A5AAA}" type="datetimeFigureOut">
              <a:rPr lang="en-US" smtClean="0"/>
              <a:t>7/28/20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F011-EF3C-4BF1-91D1-90C1AD06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0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B731-A7C3-4936-844B-F8A4735A5AAA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F011-EF3C-4BF1-91D1-90C1AD06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B731-A7C3-4936-844B-F8A4735A5AAA}" type="datetimeFigureOut">
              <a:rPr lang="en-US" smtClean="0"/>
              <a:t>7/28/20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F011-EF3C-4BF1-91D1-90C1AD06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5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B731-A7C3-4936-844B-F8A4735A5AAA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F011-EF3C-4BF1-91D1-90C1AD06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8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B731-A7C3-4936-844B-F8A4735A5AAA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F011-EF3C-4BF1-91D1-90C1AD06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6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7B731-A7C3-4936-844B-F8A4735A5AAA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EF011-EF3C-4BF1-91D1-90C1AD06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9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196870"/>
            <a:ext cx="8382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Rockwell Extra Bold" panose="02060903040505020403" pitchFamily="18" charset="0"/>
              </a:rPr>
              <a:t>AP SEMINAR LENSES</a:t>
            </a:r>
          </a:p>
          <a:p>
            <a:endParaRPr lang="en-US" dirty="0"/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Palatino Linotype" panose="02040502050505030304" pitchFamily="18" charset="0"/>
              </a:rPr>
              <a:t>This is </a:t>
            </a:r>
            <a:r>
              <a:rPr lang="en-US" sz="2800" u="sng" dirty="0">
                <a:latin typeface="Palatino Linotype" panose="02040502050505030304" pitchFamily="18" charset="0"/>
              </a:rPr>
              <a:t>NOT</a:t>
            </a:r>
            <a:r>
              <a:rPr lang="en-US" sz="2800" dirty="0">
                <a:latin typeface="Palatino Linotype" panose="02040502050505030304" pitchFamily="18" charset="0"/>
              </a:rPr>
              <a:t> an exhaustive list!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Palatino Linotype" panose="02040502050505030304" pitchFamily="18" charset="0"/>
              </a:rPr>
              <a:t>There are many </a:t>
            </a:r>
            <a:r>
              <a:rPr lang="en-US" sz="2800" b="1" dirty="0">
                <a:latin typeface="Rockwell Extra Bold" panose="02060903040505020403" pitchFamily="18" charset="0"/>
              </a:rPr>
              <a:t>PERSPECTIVES </a:t>
            </a:r>
            <a:r>
              <a:rPr lang="en-US" sz="2800" dirty="0">
                <a:latin typeface="Palatino Linotype" panose="02040502050505030304" pitchFamily="18" charset="0"/>
              </a:rPr>
              <a:t>(points of view) within each lens and overlapping between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Palatino Linotype" panose="02040502050505030304" pitchFamily="18" charset="0"/>
              </a:rPr>
              <a:t>There are many </a:t>
            </a:r>
            <a:r>
              <a:rPr lang="en-US" sz="2800" b="1" dirty="0">
                <a:latin typeface="Rockwell Extra Bold" panose="02060903040505020403" pitchFamily="18" charset="0"/>
              </a:rPr>
              <a:t>STAKEHOLDERS </a:t>
            </a:r>
            <a:r>
              <a:rPr lang="en-US" sz="2800" dirty="0">
                <a:latin typeface="Palatino Linotype" panose="02040502050505030304" pitchFamily="18" charset="0"/>
              </a:rPr>
              <a:t>(interested people or entities) within each lens. Stakeholders may have a variety of perspectives.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57C45F3A-70B7-DE43-973B-B0F03D810D6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1" y="1337687"/>
            <a:ext cx="1504950" cy="35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6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7" y="914400"/>
            <a:ext cx="9138313" cy="501675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80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8000" dirty="0">
                <a:solidFill>
                  <a:schemeClr val="bg1"/>
                </a:solidFill>
                <a:latin typeface="Rockwell Extra Bold" panose="02060903040505020403" pitchFamily="18" charset="0"/>
              </a:rPr>
              <a:t>CULTURAL &amp; SOCIAL</a:t>
            </a:r>
          </a:p>
          <a:p>
            <a:pPr algn="ctr"/>
            <a:endParaRPr lang="en-US" sz="80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725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"/>
            <a:ext cx="6934200" cy="21336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1"/>
            <a:ext cx="62484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i="1" dirty="0">
                <a:latin typeface="Rockwell" panose="02060603020205020403" pitchFamily="18" charset="0"/>
              </a:rPr>
              <a:t>Grab a card and add a stakeholder to a lens!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362200"/>
            <a:ext cx="5334000" cy="2133600"/>
          </a:xfrm>
          <a:prstGeom prst="rect">
            <a:avLst/>
          </a:prstGeom>
          <a:solidFill>
            <a:srgbClr val="FFFF6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514600"/>
            <a:ext cx="53340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900" b="1" dirty="0">
                <a:latin typeface="Rockwell" panose="02060603020205020403" pitchFamily="18" charset="0"/>
              </a:rPr>
              <a:t>The futuristic lens refers to evidence-based projections and trends for the future, </a:t>
            </a:r>
            <a:br>
              <a:rPr lang="en-US" sz="2900" b="1" dirty="0">
                <a:latin typeface="Rockwell" panose="02060603020205020403" pitchFamily="18" charset="0"/>
              </a:rPr>
            </a:br>
            <a:r>
              <a:rPr lang="en-US" sz="2900" b="1" u="sng" dirty="0">
                <a:latin typeface="Rockwell" panose="02060603020205020403" pitchFamily="18" charset="0"/>
              </a:rPr>
              <a:t>not</a:t>
            </a:r>
            <a:r>
              <a:rPr lang="en-US" sz="2900" b="1" dirty="0">
                <a:latin typeface="Rockwell" panose="02060603020205020403" pitchFamily="18" charset="0"/>
              </a:rPr>
              <a:t> personal opinions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4648200"/>
            <a:ext cx="5334000" cy="2133600"/>
          </a:xfrm>
          <a:prstGeom prst="rect">
            <a:avLst/>
          </a:prstGeom>
          <a:solidFill>
            <a:srgbClr val="FFFF6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4800600"/>
            <a:ext cx="53340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900" b="1" dirty="0">
                <a:latin typeface="Rockwell" panose="02060603020205020403" pitchFamily="18" charset="0"/>
              </a:rPr>
              <a:t>The historical lens refers to competing narratives and perspectives of history, </a:t>
            </a:r>
            <a:br>
              <a:rPr lang="en-US" sz="2900" b="1" dirty="0">
                <a:latin typeface="Rockwell" panose="02060603020205020403" pitchFamily="18" charset="0"/>
              </a:rPr>
            </a:br>
            <a:r>
              <a:rPr lang="en-US" sz="2900" b="1" u="sng" dirty="0">
                <a:latin typeface="Rockwell" panose="02060603020205020403" pitchFamily="18" charset="0"/>
              </a:rPr>
              <a:t>not</a:t>
            </a:r>
            <a:r>
              <a:rPr lang="en-US" sz="2900" b="1" dirty="0">
                <a:latin typeface="Rockwell" panose="02060603020205020403" pitchFamily="18" charset="0"/>
              </a:rPr>
              <a:t> historical facts</a:t>
            </a:r>
          </a:p>
        </p:txBody>
      </p:sp>
    </p:spTree>
    <p:extLst>
      <p:ext uri="{BB962C8B-B14F-4D97-AF65-F5344CB8AC3E}">
        <p14:creationId xmlns:p14="http://schemas.microsoft.com/office/powerpoint/2010/main" val="206228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87" y="1524000"/>
            <a:ext cx="9138313" cy="31393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66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6600" dirty="0">
                <a:solidFill>
                  <a:schemeClr val="bg1"/>
                </a:solidFill>
                <a:latin typeface="Rockwell Extra Bold" panose="02060903040505020403" pitchFamily="18" charset="0"/>
              </a:rPr>
              <a:t>ENVIRONMENTAL</a:t>
            </a:r>
          </a:p>
          <a:p>
            <a:pPr algn="ctr"/>
            <a:endParaRPr lang="en-US" sz="66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851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7" y="1295400"/>
            <a:ext cx="9138313" cy="37856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80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8000" dirty="0">
                <a:solidFill>
                  <a:schemeClr val="bg1"/>
                </a:solidFill>
                <a:latin typeface="Rockwell Extra Bold" panose="02060903040505020403" pitchFamily="18" charset="0"/>
              </a:rPr>
              <a:t>SCIENTIFIC</a:t>
            </a:r>
          </a:p>
          <a:p>
            <a:pPr algn="ctr"/>
            <a:endParaRPr lang="en-US" sz="80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5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7" y="1295400"/>
            <a:ext cx="9138313" cy="37856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80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8000" dirty="0">
                <a:solidFill>
                  <a:schemeClr val="bg1"/>
                </a:solidFill>
                <a:latin typeface="Rockwell Extra Bold" panose="02060903040505020403" pitchFamily="18" charset="0"/>
              </a:rPr>
              <a:t>ECONOMIC</a:t>
            </a:r>
          </a:p>
          <a:p>
            <a:pPr algn="ctr"/>
            <a:endParaRPr lang="en-US" sz="80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1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7" y="1371600"/>
            <a:ext cx="9138313" cy="37856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80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8000" dirty="0">
                <a:solidFill>
                  <a:schemeClr val="bg1"/>
                </a:solidFill>
                <a:latin typeface="Rockwell Extra Bold" panose="02060903040505020403" pitchFamily="18" charset="0"/>
              </a:rPr>
              <a:t>FUTURISTIC</a:t>
            </a:r>
          </a:p>
          <a:p>
            <a:pPr algn="ctr"/>
            <a:endParaRPr lang="en-US" sz="80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370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7" y="1371600"/>
            <a:ext cx="9138313" cy="37856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80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8000" dirty="0">
                <a:solidFill>
                  <a:schemeClr val="bg1"/>
                </a:solidFill>
                <a:latin typeface="Rockwell Extra Bold" panose="02060903040505020403" pitchFamily="18" charset="0"/>
              </a:rPr>
              <a:t>ETHICAL</a:t>
            </a:r>
          </a:p>
          <a:p>
            <a:pPr algn="ctr"/>
            <a:endParaRPr lang="en-US" sz="80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096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7" y="914400"/>
            <a:ext cx="9138313" cy="501675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80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8000" dirty="0">
                <a:solidFill>
                  <a:schemeClr val="bg1"/>
                </a:solidFill>
                <a:latin typeface="Rockwell Extra Bold" panose="02060903040505020403" pitchFamily="18" charset="0"/>
              </a:rPr>
              <a:t>POLITICAL &amp; HISTORICAL</a:t>
            </a:r>
          </a:p>
          <a:p>
            <a:pPr algn="ctr"/>
            <a:endParaRPr lang="en-US" sz="80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639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7" y="1295400"/>
            <a:ext cx="9138313" cy="437042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66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8000" dirty="0">
                <a:solidFill>
                  <a:schemeClr val="bg1"/>
                </a:solidFill>
                <a:latin typeface="Rockwell Extra Bold" panose="02060903040505020403" pitchFamily="18" charset="0"/>
              </a:rPr>
              <a:t>ARTISTIC &amp; </a:t>
            </a:r>
            <a:r>
              <a:rPr lang="en-US" sz="6600" dirty="0">
                <a:solidFill>
                  <a:schemeClr val="bg1"/>
                </a:solidFill>
                <a:latin typeface="Rockwell Extra Bold" panose="02060903040505020403" pitchFamily="18" charset="0"/>
              </a:rPr>
              <a:t>PHILOSOPHICAL</a:t>
            </a:r>
          </a:p>
          <a:p>
            <a:pPr algn="ctr"/>
            <a:endParaRPr lang="en-US" sz="66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17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107</Words>
  <Application>Microsoft Macintosh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Palatino Linotype</vt:lpstr>
      <vt:lpstr>Rockwell</vt:lpstr>
      <vt:lpstr>Rockwell Extra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Lim</dc:creator>
  <cp:lastModifiedBy>Leah Reinert</cp:lastModifiedBy>
  <cp:revision>17</cp:revision>
  <dcterms:created xsi:type="dcterms:W3CDTF">2015-08-22T00:52:31Z</dcterms:created>
  <dcterms:modified xsi:type="dcterms:W3CDTF">2020-07-29T02:46:11Z</dcterms:modified>
</cp:coreProperties>
</file>