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9BD2"/>
    <a:srgbClr val="00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9" d="100"/>
          <a:sy n="99"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41DB31-E759-40F9-930D-B533A814E70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75863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1DB31-E759-40F9-930D-B533A814E70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381873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1DB31-E759-40F9-930D-B533A814E70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1997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1DB31-E759-40F9-930D-B533A814E70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286383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1DB31-E759-40F9-930D-B533A814E70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6454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41DB31-E759-40F9-930D-B533A814E709}"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257450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41DB31-E759-40F9-930D-B533A814E709}" type="datetimeFigureOut">
              <a:rPr lang="en-US" smtClean="0"/>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3165514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41DB31-E759-40F9-930D-B533A814E709}" type="datetimeFigureOut">
              <a:rPr lang="en-US" smtClean="0"/>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160150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1DB31-E759-40F9-930D-B533A814E709}" type="datetimeFigureOut">
              <a:rPr lang="en-US" smtClean="0"/>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30558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41DB31-E759-40F9-930D-B533A814E709}"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295779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41DB31-E759-40F9-930D-B533A814E709}"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F8BCC-AE94-449E-8C66-C91024D9E13D}" type="slidenum">
              <a:rPr lang="en-US" smtClean="0"/>
              <a:t>‹#›</a:t>
            </a:fld>
            <a:endParaRPr lang="en-US"/>
          </a:p>
        </p:txBody>
      </p:sp>
    </p:spTree>
    <p:extLst>
      <p:ext uri="{BB962C8B-B14F-4D97-AF65-F5344CB8AC3E}">
        <p14:creationId xmlns:p14="http://schemas.microsoft.com/office/powerpoint/2010/main" val="53394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1DB31-E759-40F9-930D-B533A814E709}" type="datetimeFigureOut">
              <a:rPr lang="en-US" smtClean="0"/>
              <a:t>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F8BCC-AE94-449E-8C66-C91024D9E13D}" type="slidenum">
              <a:rPr lang="en-US" smtClean="0"/>
              <a:t>‹#›</a:t>
            </a:fld>
            <a:endParaRPr lang="en-US"/>
          </a:p>
        </p:txBody>
      </p:sp>
    </p:spTree>
    <p:extLst>
      <p:ext uri="{BB962C8B-B14F-4D97-AF65-F5344CB8AC3E}">
        <p14:creationId xmlns:p14="http://schemas.microsoft.com/office/powerpoint/2010/main" val="352280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6200000">
            <a:off x="-2259012" y="2693986"/>
            <a:ext cx="6858000" cy="1470025"/>
          </a:xfrm>
          <a:solidFill>
            <a:schemeClr val="accent1">
              <a:lumMod val="40000"/>
              <a:lumOff val="60000"/>
            </a:schemeClr>
          </a:solidFill>
        </p:spPr>
        <p:txBody>
          <a:bodyPr/>
          <a:lstStyle/>
          <a:p>
            <a:r>
              <a:rPr lang="en-US" b="1" dirty="0">
                <a:latin typeface="LDJ Thankful" panose="00000400000000000000" pitchFamily="2" charset="0"/>
              </a:rPr>
              <a:t>Line of Reasoning Connections</a:t>
            </a:r>
          </a:p>
        </p:txBody>
      </p:sp>
      <p:sp>
        <p:nvSpPr>
          <p:cNvPr id="4" name="TextBox 3"/>
          <p:cNvSpPr txBox="1"/>
          <p:nvPr/>
        </p:nvSpPr>
        <p:spPr>
          <a:xfrm>
            <a:off x="2057400" y="152400"/>
            <a:ext cx="4876800" cy="6463308"/>
          </a:xfrm>
          <a:prstGeom prst="rect">
            <a:avLst/>
          </a:prstGeom>
          <a:noFill/>
        </p:spPr>
        <p:txBody>
          <a:bodyPr wrap="square" rtlCol="0">
            <a:spAutoFit/>
          </a:bodyPr>
          <a:lstStyle/>
          <a:p>
            <a:pPr marL="571500" indent="-571500">
              <a:lnSpc>
                <a:spcPct val="200000"/>
              </a:lnSpc>
              <a:buFont typeface="+mj-lt"/>
              <a:buAutoNum type="arabicPeriod"/>
            </a:pPr>
            <a:r>
              <a:rPr lang="en-US" b="1" dirty="0">
                <a:solidFill>
                  <a:srgbClr val="FF6600"/>
                </a:solidFill>
                <a:latin typeface="Lucida Bright" panose="02040602050505020304" pitchFamily="18" charset="0"/>
              </a:rPr>
              <a:t> Sequence</a:t>
            </a:r>
            <a:r>
              <a:rPr lang="en-US" dirty="0">
                <a:solidFill>
                  <a:srgbClr val="FF6600"/>
                </a:solidFill>
                <a:latin typeface="Lucida Bright" panose="02040602050505020304" pitchFamily="18" charset="0"/>
              </a:rPr>
              <a:t>  </a:t>
            </a:r>
            <a:r>
              <a:rPr lang="en-US" dirty="0">
                <a:latin typeface="Lucida Bright" panose="02040602050505020304" pitchFamily="18" charset="0"/>
              </a:rPr>
              <a:t>(first, next, then, finally)</a:t>
            </a:r>
          </a:p>
          <a:p>
            <a:pPr marL="571500" indent="-571500">
              <a:lnSpc>
                <a:spcPct val="150000"/>
              </a:lnSpc>
              <a:buFont typeface="+mj-lt"/>
              <a:buAutoNum type="arabicPeriod"/>
            </a:pPr>
            <a:r>
              <a:rPr lang="en-US" dirty="0">
                <a:latin typeface="Lucida Bright" panose="02040602050505020304" pitchFamily="18" charset="0"/>
              </a:rPr>
              <a:t> State </a:t>
            </a:r>
            <a:r>
              <a:rPr lang="en-US" b="1" dirty="0">
                <a:solidFill>
                  <a:srgbClr val="009BD2"/>
                </a:solidFill>
                <a:latin typeface="Lucida Bright" panose="02040602050505020304" pitchFamily="18" charset="0"/>
              </a:rPr>
              <a:t>thesis</a:t>
            </a:r>
          </a:p>
          <a:p>
            <a:pPr marL="571500" indent="-571500">
              <a:lnSpc>
                <a:spcPct val="150000"/>
              </a:lnSpc>
              <a:buFont typeface="+mj-lt"/>
              <a:buAutoNum type="arabicPeriod"/>
            </a:pPr>
            <a:r>
              <a:rPr lang="en-US" dirty="0">
                <a:latin typeface="Lucida Bright" panose="02040602050505020304" pitchFamily="18" charset="0"/>
              </a:rPr>
              <a:t> Establish significance or </a:t>
            </a:r>
            <a:r>
              <a:rPr lang="en-US" b="1" dirty="0">
                <a:solidFill>
                  <a:srgbClr val="009BD2"/>
                </a:solidFill>
                <a:latin typeface="Lucida Bright" panose="02040602050505020304" pitchFamily="18" charset="0"/>
              </a:rPr>
              <a:t>context</a:t>
            </a:r>
          </a:p>
          <a:p>
            <a:pPr marL="571500" indent="-571500">
              <a:lnSpc>
                <a:spcPct val="150000"/>
              </a:lnSpc>
              <a:buFont typeface="+mj-lt"/>
              <a:buAutoNum type="arabicPeriod"/>
            </a:pPr>
            <a:r>
              <a:rPr lang="en-US" dirty="0">
                <a:latin typeface="Lucida Bright" panose="02040602050505020304" pitchFamily="18" charset="0"/>
              </a:rPr>
              <a:t> Define a </a:t>
            </a:r>
            <a:r>
              <a:rPr lang="en-US" b="1" dirty="0">
                <a:solidFill>
                  <a:srgbClr val="009BD2"/>
                </a:solidFill>
                <a:latin typeface="Lucida Bright" panose="02040602050505020304" pitchFamily="18" charset="0"/>
              </a:rPr>
              <a:t>key term</a:t>
            </a:r>
          </a:p>
          <a:p>
            <a:pPr marL="571500" indent="-571500">
              <a:lnSpc>
                <a:spcPct val="150000"/>
              </a:lnSpc>
              <a:buFont typeface="+mj-lt"/>
              <a:buAutoNum type="arabicPeriod"/>
            </a:pPr>
            <a:r>
              <a:rPr lang="en-US" dirty="0">
                <a:latin typeface="Lucida Bright" panose="02040602050505020304" pitchFamily="18" charset="0"/>
              </a:rPr>
              <a:t> Build &amp; provide another </a:t>
            </a:r>
            <a:r>
              <a:rPr lang="en-US" b="1" dirty="0">
                <a:solidFill>
                  <a:srgbClr val="009BD2"/>
                </a:solidFill>
                <a:latin typeface="Lucida Bright" panose="02040602050505020304" pitchFamily="18" charset="0"/>
              </a:rPr>
              <a:t>reason</a:t>
            </a:r>
          </a:p>
          <a:p>
            <a:pPr marL="571500" indent="-571500">
              <a:lnSpc>
                <a:spcPct val="150000"/>
              </a:lnSpc>
              <a:buFont typeface="+mj-lt"/>
              <a:buAutoNum type="arabicPeriod"/>
            </a:pPr>
            <a:r>
              <a:rPr lang="en-US" dirty="0">
                <a:latin typeface="Lucida Bright" panose="02040602050505020304" pitchFamily="18" charset="0"/>
              </a:rPr>
              <a:t> Provide an </a:t>
            </a:r>
            <a:r>
              <a:rPr lang="en-US" b="1" dirty="0">
                <a:solidFill>
                  <a:srgbClr val="009BD2"/>
                </a:solidFill>
                <a:latin typeface="Lucida Bright" panose="02040602050505020304" pitchFamily="18" charset="0"/>
              </a:rPr>
              <a:t>example </a:t>
            </a:r>
          </a:p>
          <a:p>
            <a:pPr marL="571500" indent="-571500">
              <a:lnSpc>
                <a:spcPct val="150000"/>
              </a:lnSpc>
              <a:buFont typeface="+mj-lt"/>
              <a:buAutoNum type="arabicPeriod"/>
            </a:pPr>
            <a:r>
              <a:rPr lang="en-US" dirty="0">
                <a:latin typeface="Lucida Bright" panose="02040602050505020304" pitchFamily="18" charset="0"/>
              </a:rPr>
              <a:t> Give a different </a:t>
            </a:r>
            <a:r>
              <a:rPr lang="en-US" b="1" dirty="0">
                <a:solidFill>
                  <a:srgbClr val="009BD2"/>
                </a:solidFill>
                <a:latin typeface="Lucida Bright" panose="02040602050505020304" pitchFamily="18" charset="0"/>
              </a:rPr>
              <a:t>perspective</a:t>
            </a:r>
          </a:p>
          <a:p>
            <a:pPr marL="571500" indent="-571500">
              <a:lnSpc>
                <a:spcPct val="150000"/>
              </a:lnSpc>
              <a:buFont typeface="+mj-lt"/>
              <a:buAutoNum type="arabicPeriod"/>
            </a:pPr>
            <a:r>
              <a:rPr lang="en-US" dirty="0">
                <a:latin typeface="Lucida Bright" panose="02040602050505020304" pitchFamily="18" charset="0"/>
              </a:rPr>
              <a:t> Analyze through a different </a:t>
            </a:r>
            <a:r>
              <a:rPr lang="en-US" b="1" dirty="0">
                <a:solidFill>
                  <a:srgbClr val="009BD2"/>
                </a:solidFill>
                <a:latin typeface="Lucida Bright" panose="02040602050505020304" pitchFamily="18" charset="0"/>
              </a:rPr>
              <a:t>lens</a:t>
            </a:r>
          </a:p>
          <a:p>
            <a:pPr marL="571500" indent="-571500">
              <a:lnSpc>
                <a:spcPct val="150000"/>
              </a:lnSpc>
              <a:buFont typeface="+mj-lt"/>
              <a:buAutoNum type="arabicPeriod"/>
            </a:pPr>
            <a:r>
              <a:rPr lang="en-US" dirty="0">
                <a:latin typeface="Lucida Bright" panose="02040602050505020304" pitchFamily="18" charset="0"/>
              </a:rPr>
              <a:t> </a:t>
            </a:r>
            <a:r>
              <a:rPr lang="en-US" b="1" dirty="0">
                <a:solidFill>
                  <a:srgbClr val="009BD2"/>
                </a:solidFill>
                <a:latin typeface="Lucida Bright" panose="02040602050505020304" pitchFamily="18" charset="0"/>
              </a:rPr>
              <a:t>Compare</a:t>
            </a:r>
            <a:r>
              <a:rPr lang="en-US" dirty="0">
                <a:latin typeface="Lucida Bright" panose="02040602050505020304" pitchFamily="18" charset="0"/>
              </a:rPr>
              <a:t>/contrast</a:t>
            </a:r>
          </a:p>
          <a:p>
            <a:pPr marL="571500" indent="-571500">
              <a:lnSpc>
                <a:spcPct val="150000"/>
              </a:lnSpc>
              <a:buFont typeface="+mj-lt"/>
              <a:buAutoNum type="arabicPeriod"/>
            </a:pPr>
            <a:r>
              <a:rPr lang="en-US" dirty="0">
                <a:latin typeface="Lucida Bright" panose="02040602050505020304" pitchFamily="18" charset="0"/>
              </a:rPr>
              <a:t> Present a </a:t>
            </a:r>
            <a:r>
              <a:rPr lang="en-US" b="1" dirty="0">
                <a:solidFill>
                  <a:srgbClr val="009BD2"/>
                </a:solidFill>
                <a:latin typeface="Lucida Bright" panose="02040602050505020304" pitchFamily="18" charset="0"/>
              </a:rPr>
              <a:t>pattern</a:t>
            </a:r>
          </a:p>
          <a:p>
            <a:pPr marL="571500" indent="-571500">
              <a:lnSpc>
                <a:spcPct val="150000"/>
              </a:lnSpc>
              <a:buFont typeface="+mj-lt"/>
              <a:buAutoNum type="arabicPeriod"/>
            </a:pPr>
            <a:r>
              <a:rPr lang="en-US" dirty="0">
                <a:latin typeface="Lucida Bright" panose="02040602050505020304" pitchFamily="18" charset="0"/>
              </a:rPr>
              <a:t> Provide </a:t>
            </a:r>
            <a:r>
              <a:rPr lang="en-US" b="1" dirty="0">
                <a:solidFill>
                  <a:srgbClr val="009BD2"/>
                </a:solidFill>
                <a:latin typeface="Lucida Bright" panose="02040602050505020304" pitchFamily="18" charset="0"/>
              </a:rPr>
              <a:t>criteria</a:t>
            </a:r>
          </a:p>
          <a:p>
            <a:pPr marL="571500" indent="-571500">
              <a:lnSpc>
                <a:spcPct val="150000"/>
              </a:lnSpc>
              <a:buFont typeface="+mj-lt"/>
              <a:buAutoNum type="arabicPeriod"/>
            </a:pPr>
            <a:r>
              <a:rPr lang="en-US" dirty="0">
                <a:latin typeface="Lucida Bright" panose="02040602050505020304" pitchFamily="18" charset="0"/>
              </a:rPr>
              <a:t> </a:t>
            </a:r>
            <a:r>
              <a:rPr lang="en-US" b="1" dirty="0">
                <a:solidFill>
                  <a:srgbClr val="009BD2"/>
                </a:solidFill>
                <a:latin typeface="Lucida Bright" panose="02040602050505020304" pitchFamily="18" charset="0"/>
              </a:rPr>
              <a:t>Cause </a:t>
            </a:r>
            <a:r>
              <a:rPr lang="en-US" b="1" dirty="0">
                <a:solidFill>
                  <a:srgbClr val="009BD2"/>
                </a:solidFill>
                <a:latin typeface="Lucida Bright" panose="02040602050505020304" pitchFamily="18" charset="0"/>
                <a:sym typeface="Wingdings" panose="05000000000000000000" pitchFamily="2" charset="2"/>
              </a:rPr>
              <a:t> </a:t>
            </a:r>
            <a:r>
              <a:rPr lang="en-US" b="1" dirty="0">
                <a:solidFill>
                  <a:srgbClr val="009BD2"/>
                </a:solidFill>
                <a:latin typeface="Lucida Bright" panose="02040602050505020304" pitchFamily="18" charset="0"/>
              </a:rPr>
              <a:t>effect </a:t>
            </a:r>
            <a:r>
              <a:rPr lang="en-US" dirty="0">
                <a:latin typeface="Lucida Bright" panose="02040602050505020304" pitchFamily="18" charset="0"/>
              </a:rPr>
              <a:t>or consequence</a:t>
            </a:r>
          </a:p>
          <a:p>
            <a:pPr marL="571500" indent="-571500">
              <a:lnSpc>
                <a:spcPct val="150000"/>
              </a:lnSpc>
              <a:buFont typeface="+mj-lt"/>
              <a:buAutoNum type="arabicPeriod"/>
            </a:pPr>
            <a:r>
              <a:rPr lang="en-US" dirty="0">
                <a:latin typeface="Lucida Bright" panose="02040602050505020304" pitchFamily="18" charset="0"/>
              </a:rPr>
              <a:t> </a:t>
            </a:r>
            <a:r>
              <a:rPr lang="en-US" b="1" dirty="0">
                <a:solidFill>
                  <a:srgbClr val="009BD2"/>
                </a:solidFill>
                <a:latin typeface="Lucida Bright" panose="02040602050505020304" pitchFamily="18" charset="0"/>
              </a:rPr>
              <a:t>Problem </a:t>
            </a:r>
            <a:r>
              <a:rPr lang="en-US" b="1" dirty="0">
                <a:solidFill>
                  <a:srgbClr val="009BD2"/>
                </a:solidFill>
                <a:latin typeface="Lucida Bright" panose="02040602050505020304" pitchFamily="18" charset="0"/>
                <a:sym typeface="Wingdings" panose="05000000000000000000" pitchFamily="2" charset="2"/>
              </a:rPr>
              <a:t> </a:t>
            </a:r>
            <a:r>
              <a:rPr lang="en-US" b="1" dirty="0">
                <a:solidFill>
                  <a:srgbClr val="009BD2"/>
                </a:solidFill>
                <a:latin typeface="Lucida Bright" panose="02040602050505020304" pitchFamily="18" charset="0"/>
              </a:rPr>
              <a:t>solution</a:t>
            </a:r>
          </a:p>
          <a:p>
            <a:pPr marL="571500" indent="-571500">
              <a:lnSpc>
                <a:spcPct val="150000"/>
              </a:lnSpc>
              <a:buFont typeface="+mj-lt"/>
              <a:buAutoNum type="arabicPeriod"/>
            </a:pPr>
            <a:r>
              <a:rPr lang="en-US" dirty="0">
                <a:latin typeface="Lucida Bright" panose="02040602050505020304" pitchFamily="18" charset="0"/>
              </a:rPr>
              <a:t> </a:t>
            </a:r>
            <a:r>
              <a:rPr lang="en-US" b="1" dirty="0">
                <a:solidFill>
                  <a:srgbClr val="009BD2"/>
                </a:solidFill>
                <a:latin typeface="Lucida Bright" panose="02040602050505020304" pitchFamily="18" charset="0"/>
              </a:rPr>
              <a:t>Counterargument </a:t>
            </a:r>
            <a:r>
              <a:rPr lang="en-US" b="1" dirty="0">
                <a:solidFill>
                  <a:srgbClr val="009BD2"/>
                </a:solidFill>
                <a:latin typeface="Lucida Bright" panose="02040602050505020304" pitchFamily="18" charset="0"/>
                <a:sym typeface="Wingdings" panose="05000000000000000000" pitchFamily="2" charset="2"/>
              </a:rPr>
              <a:t> </a:t>
            </a:r>
            <a:r>
              <a:rPr lang="en-US" b="1" dirty="0">
                <a:solidFill>
                  <a:srgbClr val="009BD2"/>
                </a:solidFill>
                <a:latin typeface="Lucida Bright" panose="02040602050505020304" pitchFamily="18" charset="0"/>
              </a:rPr>
              <a:t>rebuttal</a:t>
            </a:r>
          </a:p>
          <a:p>
            <a:pPr marL="571500" indent="-571500">
              <a:lnSpc>
                <a:spcPct val="150000"/>
              </a:lnSpc>
              <a:buFont typeface="+mj-lt"/>
              <a:buAutoNum type="arabicPeriod"/>
            </a:pPr>
            <a:r>
              <a:rPr lang="en-US" dirty="0">
                <a:latin typeface="Lucida Bright" panose="02040602050505020304" pitchFamily="18" charset="0"/>
              </a:rPr>
              <a:t> Present an </a:t>
            </a:r>
            <a:r>
              <a:rPr lang="en-US" b="1" dirty="0">
                <a:solidFill>
                  <a:srgbClr val="009BD2"/>
                </a:solidFill>
                <a:latin typeface="Lucida Bright" panose="02040602050505020304" pitchFamily="18" charset="0"/>
              </a:rPr>
              <a:t>implication</a:t>
            </a:r>
            <a:r>
              <a:rPr lang="en-US" dirty="0">
                <a:solidFill>
                  <a:srgbClr val="009BD2"/>
                </a:solidFill>
                <a:latin typeface="Lucida Bright" panose="02040602050505020304" pitchFamily="18" charset="0"/>
              </a:rPr>
              <a:t> </a:t>
            </a:r>
            <a:r>
              <a:rPr lang="en-US" dirty="0">
                <a:latin typeface="Lucida Bright" panose="02040602050505020304" pitchFamily="18" charset="0"/>
              </a:rPr>
              <a:t>or </a:t>
            </a:r>
            <a:r>
              <a:rPr lang="en-US" b="1" dirty="0">
                <a:solidFill>
                  <a:srgbClr val="009BD2"/>
                </a:solidFill>
                <a:latin typeface="Lucida Bright" panose="02040602050505020304" pitchFamily="18" charset="0"/>
              </a:rPr>
              <a:t>limitation</a:t>
            </a:r>
            <a:endParaRPr lang="en-US" dirty="0">
              <a:solidFill>
                <a:srgbClr val="009BD2"/>
              </a:solidFill>
              <a:latin typeface="Lucida Bright" panose="02040602050505020304" pitchFamily="18" charset="0"/>
            </a:endParaRPr>
          </a:p>
        </p:txBody>
      </p:sp>
      <p:pic>
        <p:nvPicPr>
          <p:cNvPr id="18" name="Picture 17" descr="http://images5.fanpop.com/image/photos/27500000/Calvin-Hobbes-Comic-Strips-calvin-and-hobbes-27569817-500-168.gif"/>
          <p:cNvPicPr/>
          <p:nvPr/>
        </p:nvPicPr>
        <p:blipFill rotWithShape="1">
          <a:blip r:embed="rId2">
            <a:extLst>
              <a:ext uri="{28A0092B-C50C-407E-A947-70E740481C1C}">
                <a14:useLocalDpi xmlns:a14="http://schemas.microsoft.com/office/drawing/2010/main" val="0"/>
              </a:ext>
            </a:extLst>
          </a:blip>
          <a:srcRect r="73232"/>
          <a:stretch/>
        </p:blipFill>
        <p:spPr bwMode="auto">
          <a:xfrm>
            <a:off x="7010400" y="0"/>
            <a:ext cx="1386840" cy="1798320"/>
          </a:xfrm>
          <a:prstGeom prst="rect">
            <a:avLst/>
          </a:prstGeom>
          <a:noFill/>
          <a:ln>
            <a:noFill/>
          </a:ln>
          <a:extLst>
            <a:ext uri="{53640926-AAD7-44D8-BBD7-CCE9431645EC}">
              <a14:shadowObscured xmlns:a14="http://schemas.microsoft.com/office/drawing/2010/main"/>
            </a:ext>
          </a:extLst>
        </p:spPr>
      </p:pic>
      <p:pic>
        <p:nvPicPr>
          <p:cNvPr id="19" name="Picture 18" descr="http://images5.fanpop.com/image/photos/27500000/Calvin-Hobbes-Comic-Strips-calvin-and-hobbes-27569817-500-168.gif"/>
          <p:cNvPicPr/>
          <p:nvPr/>
        </p:nvPicPr>
        <p:blipFill rotWithShape="1">
          <a:blip r:embed="rId2">
            <a:extLst>
              <a:ext uri="{28A0092B-C50C-407E-A947-70E740481C1C}">
                <a14:useLocalDpi xmlns:a14="http://schemas.microsoft.com/office/drawing/2010/main" val="0"/>
              </a:ext>
            </a:extLst>
          </a:blip>
          <a:srcRect l="25758" r="49714"/>
          <a:stretch/>
        </p:blipFill>
        <p:spPr bwMode="auto">
          <a:xfrm>
            <a:off x="7010401" y="1828800"/>
            <a:ext cx="1386840" cy="1638301"/>
          </a:xfrm>
          <a:prstGeom prst="rect">
            <a:avLst/>
          </a:prstGeom>
          <a:noFill/>
          <a:ln>
            <a:noFill/>
          </a:ln>
          <a:extLst>
            <a:ext uri="{53640926-AAD7-44D8-BBD7-CCE9431645EC}">
              <a14:shadowObscured xmlns:a14="http://schemas.microsoft.com/office/drawing/2010/main"/>
            </a:ext>
          </a:extLst>
        </p:spPr>
      </p:pic>
      <p:pic>
        <p:nvPicPr>
          <p:cNvPr id="20" name="Picture 19" descr="http://images5.fanpop.com/image/photos/27500000/Calvin-Hobbes-Comic-Strips-calvin-and-hobbes-27569817-500-168.gif"/>
          <p:cNvPicPr/>
          <p:nvPr/>
        </p:nvPicPr>
        <p:blipFill rotWithShape="1">
          <a:blip r:embed="rId2">
            <a:extLst>
              <a:ext uri="{28A0092B-C50C-407E-A947-70E740481C1C}">
                <a14:useLocalDpi xmlns:a14="http://schemas.microsoft.com/office/drawing/2010/main" val="0"/>
              </a:ext>
            </a:extLst>
          </a:blip>
          <a:srcRect l="50286" r="25186"/>
          <a:stretch/>
        </p:blipFill>
        <p:spPr bwMode="auto">
          <a:xfrm>
            <a:off x="7094219" y="3581400"/>
            <a:ext cx="1249682" cy="1447800"/>
          </a:xfrm>
          <a:prstGeom prst="rect">
            <a:avLst/>
          </a:prstGeom>
          <a:noFill/>
          <a:ln>
            <a:noFill/>
          </a:ln>
          <a:extLst>
            <a:ext uri="{53640926-AAD7-44D8-BBD7-CCE9431645EC}">
              <a14:shadowObscured xmlns:a14="http://schemas.microsoft.com/office/drawing/2010/main"/>
            </a:ext>
          </a:extLst>
        </p:spPr>
      </p:pic>
      <p:pic>
        <p:nvPicPr>
          <p:cNvPr id="21" name="Picture 20" descr="http://images5.fanpop.com/image/photos/27500000/Calvin-Hobbes-Comic-Strips-calvin-and-hobbes-27569817-500-168.gif"/>
          <p:cNvPicPr/>
          <p:nvPr/>
        </p:nvPicPr>
        <p:blipFill rotWithShape="1">
          <a:blip r:embed="rId2">
            <a:extLst>
              <a:ext uri="{28A0092B-C50C-407E-A947-70E740481C1C}">
                <a14:useLocalDpi xmlns:a14="http://schemas.microsoft.com/office/drawing/2010/main" val="0"/>
              </a:ext>
            </a:extLst>
          </a:blip>
          <a:srcRect l="74633" r="-419"/>
          <a:stretch/>
        </p:blipFill>
        <p:spPr bwMode="auto">
          <a:xfrm>
            <a:off x="7086600" y="5160609"/>
            <a:ext cx="1257301" cy="1697391"/>
          </a:xfrm>
          <a:prstGeom prst="rect">
            <a:avLst/>
          </a:prstGeom>
          <a:noFill/>
          <a:ln>
            <a:noFill/>
          </a:ln>
          <a:extLst>
            <a:ext uri="{53640926-AAD7-44D8-BBD7-CCE9431645EC}">
              <a14:shadowObscured xmlns:a14="http://schemas.microsoft.com/office/drawing/2010/main"/>
            </a:ext>
          </a:extLst>
        </p:spPr>
      </p:pic>
      <p:sp>
        <p:nvSpPr>
          <p:cNvPr id="22" name="Rectangle 21"/>
          <p:cNvSpPr/>
          <p:nvPr/>
        </p:nvSpPr>
        <p:spPr>
          <a:xfrm>
            <a:off x="0" y="0"/>
            <a:ext cx="9144000" cy="68580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8458200" y="533400"/>
            <a:ext cx="533400" cy="5867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a:off x="2057400" y="762000"/>
            <a:ext cx="47244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drawing&#10;&#10;Description automatically generated">
            <a:extLst>
              <a:ext uri="{FF2B5EF4-FFF2-40B4-BE49-F238E27FC236}">
                <a16:creationId xmlns:a16="http://schemas.microsoft.com/office/drawing/2014/main" id="{A0574EF7-2F09-9949-BA14-937294D0B92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52147" y="356552"/>
            <a:ext cx="1504950" cy="353695"/>
          </a:xfrm>
          <a:prstGeom prst="rect">
            <a:avLst/>
          </a:prstGeom>
        </p:spPr>
      </p:pic>
    </p:spTree>
    <p:extLst>
      <p:ext uri="{BB962C8B-B14F-4D97-AF65-F5344CB8AC3E}">
        <p14:creationId xmlns:p14="http://schemas.microsoft.com/office/powerpoint/2010/main" val="131050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0C0BB4-BF55-5646-B8B4-E683FC101B17}"/>
              </a:ext>
            </a:extLst>
          </p:cNvPr>
          <p:cNvSpPr>
            <a:spLocks noGrp="1"/>
          </p:cNvSpPr>
          <p:nvPr>
            <p:ph type="title"/>
          </p:nvPr>
        </p:nvSpPr>
        <p:spPr/>
        <p:txBody>
          <a:bodyPr/>
          <a:lstStyle/>
          <a:p>
            <a:pPr algn="l"/>
            <a:r>
              <a:rPr lang="en-US" dirty="0"/>
              <a:t>Endnote</a:t>
            </a:r>
          </a:p>
        </p:txBody>
      </p:sp>
      <p:sp>
        <p:nvSpPr>
          <p:cNvPr id="5" name="TextBox 4">
            <a:extLst>
              <a:ext uri="{FF2B5EF4-FFF2-40B4-BE49-F238E27FC236}">
                <a16:creationId xmlns:a16="http://schemas.microsoft.com/office/drawing/2014/main" id="{D354CB69-5A6C-F84C-A9E1-CD9F408FF574}"/>
              </a:ext>
            </a:extLst>
          </p:cNvPr>
          <p:cNvSpPr txBox="1"/>
          <p:nvPr/>
        </p:nvSpPr>
        <p:spPr>
          <a:xfrm>
            <a:off x="457200" y="1674674"/>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p:txBody>
      </p:sp>
    </p:spTree>
    <p:extLst>
      <p:ext uri="{BB962C8B-B14F-4D97-AF65-F5344CB8AC3E}">
        <p14:creationId xmlns:p14="http://schemas.microsoft.com/office/powerpoint/2010/main" val="1330958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154</Words>
  <Application>Microsoft Macintosh PowerPoint</Application>
  <PresentationFormat>On-screen Show (4:3)</PresentationFormat>
  <Paragraphs>18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LDJ Thankful</vt:lpstr>
      <vt:lpstr>Lucida Bright</vt:lpstr>
      <vt:lpstr>Office Theme</vt:lpstr>
      <vt:lpstr>Line of Reasoning Connections</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of Reasoning Connections</dc:title>
  <dc:creator>Erica Lim</dc:creator>
  <cp:lastModifiedBy>Leah Reinert</cp:lastModifiedBy>
  <cp:revision>8</cp:revision>
  <dcterms:created xsi:type="dcterms:W3CDTF">2016-10-14T21:33:12Z</dcterms:created>
  <dcterms:modified xsi:type="dcterms:W3CDTF">2020-09-21T01:10:30Z</dcterms:modified>
</cp:coreProperties>
</file>