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0099"/>
    <a:srgbClr val="0033CC"/>
    <a:srgbClr val="3333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7345-7236-4927-96DF-F80868D60D2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275D-4E99-46C4-86A1-DC75AA94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038" indent="-16803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52E4-C8F4-42AE-B5A6-CF5DA336455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5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3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7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3100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628059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7/28/20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4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86628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0754264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2847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3112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740658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88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7/28/20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80134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9308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2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4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15AD-2B59-4B4A-8FE1-7FB33AA11F7B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4EB3-A856-4EF8-BB25-7F0DC65D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7/28/20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415" y="1691796"/>
            <a:ext cx="4014358" cy="158480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The </a:t>
            </a:r>
            <a:r>
              <a:rPr lang="en-US" sz="2800" b="1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argument</a:t>
            </a:r>
            <a:r>
              <a:rPr lang="en-US" sz="2400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the author is trying to make the reader accept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824842" y="1725323"/>
            <a:ext cx="4014358" cy="1398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Reasons</a:t>
            </a:r>
            <a:r>
              <a:rPr lang="en-US" sz="2000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to support the thesis that build the argument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9042" y="4876800"/>
            <a:ext cx="4014358" cy="175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The clear, logical, </a:t>
            </a:r>
            <a:r>
              <a:rPr lang="en-US" sz="2000" b="1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sequence of claims</a:t>
            </a:r>
            <a:r>
              <a:rPr lang="en-US" sz="1800" dirty="0">
                <a:solidFill>
                  <a:schemeClr val="tx1"/>
                </a:solidFill>
                <a:latin typeface="Lucida Bright" panose="02040602050505020304" pitchFamily="18" charset="0"/>
              </a:rPr>
              <a:t> and the </a:t>
            </a:r>
            <a:r>
              <a:rPr lang="en-US" sz="2000" b="1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connections 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between them to lead towards the conclusion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029200" y="5257799"/>
            <a:ext cx="3810000" cy="144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33CC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Bright" panose="02040602050505020304" pitchFamily="18" charset="0"/>
              </a:rPr>
              <a:t>Information 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used as proof to support the claims and thesis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042" y="540603"/>
            <a:ext cx="4014358" cy="83099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Cambria" panose="02040503050406030204" pitchFamily="18" charset="0"/>
              </a:rPr>
              <a:t>Thesis</a:t>
            </a:r>
          </a:p>
        </p:txBody>
      </p:sp>
      <p:sp>
        <p:nvSpPr>
          <p:cNvPr id="13" name="Oval 12"/>
          <p:cNvSpPr/>
          <p:nvPr/>
        </p:nvSpPr>
        <p:spPr>
          <a:xfrm>
            <a:off x="4824842" y="457200"/>
            <a:ext cx="4014358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Cambria" panose="02040503050406030204" pitchFamily="18" charset="0"/>
              </a:rPr>
              <a:t>Claims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01783" y="3466745"/>
            <a:ext cx="3941617" cy="144191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mbria" panose="02040503050406030204" pitchFamily="18" charset="0"/>
              </a:rPr>
              <a:t>Line of Reasoning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29200" y="3511083"/>
            <a:ext cx="3810000" cy="1441917"/>
            <a:chOff x="471056" y="5049981"/>
            <a:chExt cx="3079176" cy="1427019"/>
          </a:xfrm>
        </p:grpSpPr>
        <p:sp>
          <p:nvSpPr>
            <p:cNvPr id="14" name="Diamond 13"/>
            <p:cNvSpPr/>
            <p:nvPr/>
          </p:nvSpPr>
          <p:spPr>
            <a:xfrm>
              <a:off x="471056" y="5049981"/>
              <a:ext cx="3079176" cy="1427019"/>
            </a:xfrm>
            <a:prstGeom prst="diamond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Cambria" panose="02040503050406030204" pitchFamily="18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82783" y="5410200"/>
              <a:ext cx="24938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Evidence</a:t>
              </a:r>
              <a:endParaRPr lang="en-US" sz="3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4648200" y="0"/>
            <a:ext cx="0" cy="685800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0" y="3352800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351657"/>
            <a:ext cx="46481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FF0000"/>
                </a:solidFill>
                <a:latin typeface="Lucida Bright" panose="02040602050505020304" pitchFamily="18" charset="0"/>
              </a:rPr>
              <a:t>Sequence + Summary + LOR connection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4EEE0B-824B-A041-9C09-1A72BF392C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2" y="129936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2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4800"/>
            <a:ext cx="8257309" cy="9144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ambria" panose="02040503050406030204" pitchFamily="18" charset="0"/>
              </a:rPr>
              <a:t>Argument Map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4909" y="1364159"/>
            <a:ext cx="8229600" cy="76944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latin typeface="Cambria" panose="02040503050406030204" pitchFamily="18" charset="0"/>
              </a:rPr>
              <a:t>Thesis</a:t>
            </a:r>
          </a:p>
        </p:txBody>
      </p:sp>
      <p:sp>
        <p:nvSpPr>
          <p:cNvPr id="4" name="Oval 3"/>
          <p:cNvSpPr/>
          <p:nvPr/>
        </p:nvSpPr>
        <p:spPr>
          <a:xfrm>
            <a:off x="199159" y="3352800"/>
            <a:ext cx="2038350" cy="990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prstClr val="white"/>
                </a:solidFill>
                <a:latin typeface="Cambria" panose="02040503050406030204" pitchFamily="18" charset="0"/>
              </a:rPr>
              <a:t>Claim</a:t>
            </a:r>
          </a:p>
        </p:txBody>
      </p:sp>
      <p:sp>
        <p:nvSpPr>
          <p:cNvPr id="8" name="Oval 7"/>
          <p:cNvSpPr/>
          <p:nvPr/>
        </p:nvSpPr>
        <p:spPr>
          <a:xfrm>
            <a:off x="2408959" y="3352800"/>
            <a:ext cx="2038350" cy="990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prstClr val="white"/>
                </a:solidFill>
                <a:latin typeface="Cambria" panose="02040503050406030204" pitchFamily="18" charset="0"/>
              </a:rPr>
              <a:t>Claim</a:t>
            </a:r>
          </a:p>
        </p:txBody>
      </p:sp>
      <p:sp>
        <p:nvSpPr>
          <p:cNvPr id="9" name="Oval 8"/>
          <p:cNvSpPr/>
          <p:nvPr/>
        </p:nvSpPr>
        <p:spPr>
          <a:xfrm>
            <a:off x="4675909" y="3352800"/>
            <a:ext cx="2038350" cy="990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prstClr val="white"/>
                </a:solidFill>
                <a:latin typeface="Cambria" panose="02040503050406030204" pitchFamily="18" charset="0"/>
              </a:rPr>
              <a:t>Claim</a:t>
            </a:r>
          </a:p>
        </p:txBody>
      </p:sp>
      <p:sp>
        <p:nvSpPr>
          <p:cNvPr id="10" name="Oval 9"/>
          <p:cNvSpPr/>
          <p:nvPr/>
        </p:nvSpPr>
        <p:spPr>
          <a:xfrm>
            <a:off x="6904759" y="3352800"/>
            <a:ext cx="2038350" cy="990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prstClr val="white"/>
                </a:solidFill>
                <a:latin typeface="Cambria" panose="02040503050406030204" pitchFamily="18" charset="0"/>
              </a:rPr>
              <a:t>Claim</a:t>
            </a:r>
          </a:p>
        </p:txBody>
      </p:sp>
      <p:cxnSp>
        <p:nvCxnSpPr>
          <p:cNvPr id="12" name="Straight Connector 11"/>
          <p:cNvCxnSpPr>
            <a:stCxn id="4" idx="0"/>
          </p:cNvCxnSpPr>
          <p:nvPr/>
        </p:nvCxnSpPr>
        <p:spPr>
          <a:xfrm flipV="1">
            <a:off x="1218334" y="2142530"/>
            <a:ext cx="3457575" cy="121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</p:cNvCxnSpPr>
          <p:nvPr/>
        </p:nvCxnSpPr>
        <p:spPr>
          <a:xfrm flipV="1">
            <a:off x="3428134" y="2142530"/>
            <a:ext cx="1247775" cy="121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</p:cNvCxnSpPr>
          <p:nvPr/>
        </p:nvCxnSpPr>
        <p:spPr>
          <a:xfrm flipH="1" flipV="1">
            <a:off x="4675909" y="2142530"/>
            <a:ext cx="1019175" cy="121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</p:cNvCxnSpPr>
          <p:nvPr/>
        </p:nvCxnSpPr>
        <p:spPr>
          <a:xfrm flipH="1" flipV="1">
            <a:off x="4675909" y="2142530"/>
            <a:ext cx="3248025" cy="121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1970808" y="3557154"/>
            <a:ext cx="696191" cy="557645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>
            <a:stCxn id="7" idx="0"/>
            <a:endCxn id="4" idx="4"/>
          </p:cNvCxnSpPr>
          <p:nvPr/>
        </p:nvCxnSpPr>
        <p:spPr>
          <a:xfrm flipV="1">
            <a:off x="641747" y="4343400"/>
            <a:ext cx="576587" cy="471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amond 6"/>
          <p:cNvSpPr/>
          <p:nvPr/>
        </p:nvSpPr>
        <p:spPr>
          <a:xfrm>
            <a:off x="199159" y="4814454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21" name="Diamond 20"/>
          <p:cNvSpPr/>
          <p:nvPr/>
        </p:nvSpPr>
        <p:spPr>
          <a:xfrm>
            <a:off x="772067" y="5264728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22" name="Diamond 21"/>
          <p:cNvSpPr/>
          <p:nvPr/>
        </p:nvSpPr>
        <p:spPr>
          <a:xfrm>
            <a:off x="1352333" y="4800599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cxnSp>
        <p:nvCxnSpPr>
          <p:cNvPr id="28" name="Straight Connector 27"/>
          <p:cNvCxnSpPr>
            <a:stCxn id="21" idx="0"/>
            <a:endCxn id="4" idx="4"/>
          </p:cNvCxnSpPr>
          <p:nvPr/>
        </p:nvCxnSpPr>
        <p:spPr>
          <a:xfrm flipV="1">
            <a:off x="1214655" y="4343400"/>
            <a:ext cx="3679" cy="921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0"/>
            <a:endCxn id="4" idx="4"/>
          </p:cNvCxnSpPr>
          <p:nvPr/>
        </p:nvCxnSpPr>
        <p:spPr>
          <a:xfrm flipH="1" flipV="1">
            <a:off x="1218334" y="4343400"/>
            <a:ext cx="576587" cy="45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8" idx="0"/>
          </p:cNvCxnSpPr>
          <p:nvPr/>
        </p:nvCxnSpPr>
        <p:spPr>
          <a:xfrm flipV="1">
            <a:off x="2789959" y="4357254"/>
            <a:ext cx="576587" cy="471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iamond 37"/>
          <p:cNvSpPr/>
          <p:nvPr/>
        </p:nvSpPr>
        <p:spPr>
          <a:xfrm>
            <a:off x="2347371" y="4828308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39" name="Diamond 38"/>
          <p:cNvSpPr/>
          <p:nvPr/>
        </p:nvSpPr>
        <p:spPr>
          <a:xfrm>
            <a:off x="2920279" y="5278582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40" name="Diamond 39"/>
          <p:cNvSpPr/>
          <p:nvPr/>
        </p:nvSpPr>
        <p:spPr>
          <a:xfrm>
            <a:off x="3500545" y="4814453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cxnSp>
        <p:nvCxnSpPr>
          <p:cNvPr id="41" name="Straight Connector 40"/>
          <p:cNvCxnSpPr>
            <a:stCxn id="39" idx="0"/>
          </p:cNvCxnSpPr>
          <p:nvPr/>
        </p:nvCxnSpPr>
        <p:spPr>
          <a:xfrm flipV="1">
            <a:off x="3362867" y="4357255"/>
            <a:ext cx="3679" cy="921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0"/>
          </p:cNvCxnSpPr>
          <p:nvPr/>
        </p:nvCxnSpPr>
        <p:spPr>
          <a:xfrm flipH="1" flipV="1">
            <a:off x="3366546" y="4357254"/>
            <a:ext cx="576587" cy="45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4" idx="0"/>
          </p:cNvCxnSpPr>
          <p:nvPr/>
        </p:nvCxnSpPr>
        <p:spPr>
          <a:xfrm flipV="1">
            <a:off x="5146747" y="4357254"/>
            <a:ext cx="576587" cy="471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iamond 43"/>
          <p:cNvSpPr/>
          <p:nvPr/>
        </p:nvSpPr>
        <p:spPr>
          <a:xfrm>
            <a:off x="4704159" y="4828308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45" name="Diamond 44"/>
          <p:cNvSpPr/>
          <p:nvPr/>
        </p:nvSpPr>
        <p:spPr>
          <a:xfrm>
            <a:off x="5277067" y="5278582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46" name="Diamond 45"/>
          <p:cNvSpPr/>
          <p:nvPr/>
        </p:nvSpPr>
        <p:spPr>
          <a:xfrm>
            <a:off x="5857333" y="4814453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cxnSp>
        <p:nvCxnSpPr>
          <p:cNvPr id="47" name="Straight Connector 46"/>
          <p:cNvCxnSpPr>
            <a:stCxn id="45" idx="0"/>
          </p:cNvCxnSpPr>
          <p:nvPr/>
        </p:nvCxnSpPr>
        <p:spPr>
          <a:xfrm flipV="1">
            <a:off x="5719655" y="4357255"/>
            <a:ext cx="3679" cy="921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6" idx="0"/>
          </p:cNvCxnSpPr>
          <p:nvPr/>
        </p:nvCxnSpPr>
        <p:spPr>
          <a:xfrm flipH="1" flipV="1">
            <a:off x="5723334" y="4357254"/>
            <a:ext cx="576587" cy="45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0" idx="0"/>
          </p:cNvCxnSpPr>
          <p:nvPr/>
        </p:nvCxnSpPr>
        <p:spPr>
          <a:xfrm flipV="1">
            <a:off x="7347347" y="4371109"/>
            <a:ext cx="576587" cy="471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iamond 49"/>
          <p:cNvSpPr/>
          <p:nvPr/>
        </p:nvSpPr>
        <p:spPr>
          <a:xfrm>
            <a:off x="6904759" y="4842163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51" name="Diamond 50"/>
          <p:cNvSpPr/>
          <p:nvPr/>
        </p:nvSpPr>
        <p:spPr>
          <a:xfrm>
            <a:off x="7477667" y="5292437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sp>
        <p:nvSpPr>
          <p:cNvPr id="52" name="Diamond 51"/>
          <p:cNvSpPr/>
          <p:nvPr/>
        </p:nvSpPr>
        <p:spPr>
          <a:xfrm>
            <a:off x="8057933" y="4828308"/>
            <a:ext cx="885176" cy="845127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E</a:t>
            </a:r>
          </a:p>
        </p:txBody>
      </p:sp>
      <p:cxnSp>
        <p:nvCxnSpPr>
          <p:cNvPr id="53" name="Straight Connector 52"/>
          <p:cNvCxnSpPr>
            <a:stCxn id="51" idx="0"/>
          </p:cNvCxnSpPr>
          <p:nvPr/>
        </p:nvCxnSpPr>
        <p:spPr>
          <a:xfrm flipV="1">
            <a:off x="7920255" y="4371110"/>
            <a:ext cx="3679" cy="921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</p:cNvCxnSpPr>
          <p:nvPr/>
        </p:nvCxnSpPr>
        <p:spPr>
          <a:xfrm flipH="1" flipV="1">
            <a:off x="7923934" y="4371109"/>
            <a:ext cx="576587" cy="45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Arrow 58"/>
          <p:cNvSpPr/>
          <p:nvPr/>
        </p:nvSpPr>
        <p:spPr>
          <a:xfrm>
            <a:off x="4251613" y="3569277"/>
            <a:ext cx="696191" cy="557645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6556663" y="3569277"/>
            <a:ext cx="696191" cy="557645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717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Cambria" panose="02040503050406030204" pitchFamily="18" charset="0"/>
              </a:rPr>
              <a:t>(the simplest)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8349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25" grpId="0" animBg="1"/>
      <p:bldP spid="59" grpId="0" animBg="1"/>
      <p:bldP spid="60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84</Words>
  <Application>Microsoft Macintosh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Bookman Old Style</vt:lpstr>
      <vt:lpstr>Calibri</vt:lpstr>
      <vt:lpstr>Cambria</vt:lpstr>
      <vt:lpstr>Franklin Gothic Medium Cond</vt:lpstr>
      <vt:lpstr>Gill Sans MT</vt:lpstr>
      <vt:lpstr>Lucida Bright</vt:lpstr>
      <vt:lpstr>Wingdings</vt:lpstr>
      <vt:lpstr>Wingdings 3</vt:lpstr>
      <vt:lpstr>Office Theme</vt:lpstr>
      <vt:lpstr>Origin</vt:lpstr>
      <vt:lpstr>PowerPoint Presentation</vt:lpstr>
      <vt:lpstr>Argument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Argument?</dc:title>
  <dc:creator>user</dc:creator>
  <cp:lastModifiedBy>Leah Reinert</cp:lastModifiedBy>
  <cp:revision>16</cp:revision>
  <dcterms:created xsi:type="dcterms:W3CDTF">2015-09-07T00:18:34Z</dcterms:created>
  <dcterms:modified xsi:type="dcterms:W3CDTF">2020-07-29T02:41:00Z</dcterms:modified>
</cp:coreProperties>
</file>