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E5AAE-5D06-470A-B6A5-385B4F923CD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02272-B14F-4CD3-9B8A-A82DA4B74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02272-B14F-4CD3-9B8A-A82DA4B74E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7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6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0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9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D015-1FFF-4C90-883D-1E2EBECB2C3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980F-06C6-42F8-BE36-6C3FD6828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0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1676400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AP Seminar </a:t>
            </a:r>
            <a:b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</a:b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Assessment Tasks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209800"/>
            <a:ext cx="8382000" cy="426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4384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Task #1: Team</a:t>
            </a:r>
            <a:r>
              <a:rPr lang="en-US" sz="2000" b="1" dirty="0">
                <a:latin typeface="Century Schoolbook" panose="02040604050505020304" pitchFamily="18" charset="0"/>
              </a:rPr>
              <a:t>           </a:t>
            </a:r>
            <a:r>
              <a:rPr lang="en-US" sz="2000" b="1" i="1" dirty="0">
                <a:solidFill>
                  <a:srgbClr val="0070C0"/>
                </a:solidFill>
                <a:latin typeface="Century Schoolbook" panose="02040604050505020304" pitchFamily="18" charset="0"/>
              </a:rPr>
              <a:t>Nov – Jan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5800" y="3657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  <a:latin typeface="Century Schoolbook" panose="02040604050505020304" pitchFamily="18" charset="0"/>
              </a:rPr>
              <a:t>Task #2: Individual    </a:t>
            </a:r>
            <a:r>
              <a:rPr lang="en-US" sz="2000" b="1" i="1" dirty="0">
                <a:solidFill>
                  <a:srgbClr val="FF6600"/>
                </a:solidFill>
                <a:latin typeface="Century Schoolbook" panose="02040604050505020304" pitchFamily="18" charset="0"/>
              </a:rPr>
              <a:t>Feb - Apr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5105400"/>
            <a:ext cx="418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Century Schoolbook" panose="02040604050505020304" pitchFamily="18" charset="0"/>
              </a:rPr>
              <a:t>Task #3: Exam        </a:t>
            </a:r>
            <a:r>
              <a:rPr lang="en-US" sz="2000" b="1" i="1" dirty="0">
                <a:solidFill>
                  <a:srgbClr val="008000"/>
                </a:solidFill>
                <a:latin typeface="Century Schoolbook" panose="02040604050505020304" pitchFamily="18" charset="0"/>
              </a:rPr>
              <a:t>May 8,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05743"/>
            <a:ext cx="39147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28" y="2895600"/>
            <a:ext cx="23526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628" y="3143250"/>
            <a:ext cx="23907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57" y="4086285"/>
            <a:ext cx="2438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57" y="4371975"/>
            <a:ext cx="1200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76775"/>
            <a:ext cx="1181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57" y="5543550"/>
            <a:ext cx="2228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657" y="5857875"/>
            <a:ext cx="1981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FD54E6-CC83-EC47-B179-806086388A0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5884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2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247672"/>
              </p:ext>
            </p:extLst>
          </p:nvPr>
        </p:nvGraphicFramePr>
        <p:xfrm>
          <a:off x="209550" y="152400"/>
          <a:ext cx="86487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dirty="0">
                          <a:solidFill>
                            <a:srgbClr val="FFFF00"/>
                          </a:solidFill>
                          <a:latin typeface="Century Schoolbook" panose="02040604050505020304" pitchFamily="18" charset="0"/>
                        </a:rPr>
                        <a:t>Team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 Project &amp; Presentation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6000" i="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20% </a:t>
                      </a:r>
                      <a:b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</a:br>
                      <a: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of AP score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2323505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Arial Narrow" panose="020B0606020202030204" pitchFamily="34" charset="0"/>
              </a:rPr>
              <a:t>Individual Research Report (IRR)</a:t>
            </a: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Investigate a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specific perspective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or lens </a:t>
            </a:r>
            <a:r>
              <a:rPr lang="en-US" sz="2000" dirty="0">
                <a:latin typeface="Arial Narrow" panose="020B0606020202030204" pitchFamily="34" charset="0"/>
              </a:rPr>
              <a:t>of the team’s chosen 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topic and research question in a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1,200 word report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  <a:p>
            <a:pPr lvl="0"/>
            <a:endParaRPr lang="en-US" sz="2000" dirty="0">
              <a:latin typeface="Arial Narrow" panose="020B0606020202030204" pitchFamily="34" charset="0"/>
            </a:endParaRPr>
          </a:p>
          <a:p>
            <a:pPr lvl="0"/>
            <a:r>
              <a:rPr lang="en-US" sz="3200" b="1" dirty="0">
                <a:latin typeface="Arial Narrow" panose="020B0606020202030204" pitchFamily="34" charset="0"/>
              </a:rPr>
              <a:t>Team Multimedia Presentation (TMP) </a:t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>
                <a:latin typeface="Arial Narrow" panose="020B0606020202030204" pitchFamily="34" charset="0"/>
              </a:rPr>
              <a:t>&amp; Oral Defense</a:t>
            </a: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Deliver a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8-10 minute team presentation </a:t>
            </a:r>
            <a:r>
              <a:rPr lang="en-US" sz="2000" dirty="0">
                <a:latin typeface="Arial Narrow" panose="020B0606020202030204" pitchFamily="34" charset="0"/>
              </a:rPr>
              <a:t>and defend your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team’s conclusions and solutions, with each team member 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responding to 1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Oral Defense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question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23622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10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3814749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10%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</p:spTree>
    <p:extLst>
      <p:ext uri="{BB962C8B-B14F-4D97-AF65-F5344CB8AC3E}">
        <p14:creationId xmlns:p14="http://schemas.microsoft.com/office/powerpoint/2010/main" val="396638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65302"/>
              </p:ext>
            </p:extLst>
          </p:nvPr>
        </p:nvGraphicFramePr>
        <p:xfrm>
          <a:off x="209550" y="152400"/>
          <a:ext cx="86487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#2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dirty="0">
                          <a:solidFill>
                            <a:srgbClr val="FFFF00"/>
                          </a:solidFill>
                          <a:latin typeface="Century Schoolbook" panose="02040604050505020304" pitchFamily="18" charset="0"/>
                        </a:rPr>
                        <a:t>Individual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 </a:t>
                      </a:r>
                      <a:b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</a:br>
                      <a: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Research-Based Essay &amp; Presentation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6000" i="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35% </a:t>
                      </a:r>
                      <a:b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</a:br>
                      <a: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of AP score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2286000"/>
            <a:ext cx="6629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Arial Narrow" panose="020B0606020202030204" pitchFamily="34" charset="0"/>
              </a:rPr>
              <a:t>Individual Written Argument (IWA)</a:t>
            </a: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Develop a well-researched, coherent, and convincing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argument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of</a:t>
            </a: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b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    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2,000 words</a:t>
            </a:r>
            <a:r>
              <a:rPr lang="en-US" sz="2000" dirty="0">
                <a:latin typeface="Arial Narrow" panose="020B0606020202030204" pitchFamily="34" charset="0"/>
              </a:rPr>
              <a:t> on a topic inspired by the College Board’s stimulus 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materials.</a:t>
            </a:r>
            <a:br>
              <a:rPr lang="en-US" i="1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sz="3200" b="1" dirty="0">
                <a:latin typeface="Arial Narrow" panose="020B0606020202030204" pitchFamily="34" charset="0"/>
              </a:rPr>
              <a:t>Individual Multimedia Presentation (IMP)</a:t>
            </a: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Deliver a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6-8 minute presentation</a:t>
            </a:r>
            <a:r>
              <a:rPr lang="en-US" sz="2000" dirty="0">
                <a:latin typeface="Arial Narrow" panose="020B0606020202030204" pitchFamily="34" charset="0"/>
              </a:rPr>
              <a:t>, presenting your argument and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supporting evidence and situating them within a broader context.</a:t>
            </a:r>
            <a:br>
              <a:rPr lang="en-US" sz="2000" i="1" dirty="0">
                <a:latin typeface="Arial Narrow" panose="020B0606020202030204" pitchFamily="34" charset="0"/>
              </a:rPr>
            </a:br>
            <a:endParaRPr lang="en-US" sz="2000" dirty="0">
              <a:latin typeface="Arial Narrow" panose="020B0606020202030204" pitchFamily="34" charset="0"/>
            </a:endParaRPr>
          </a:p>
          <a:p>
            <a:pPr lvl="0"/>
            <a:r>
              <a:rPr lang="en-US" sz="3200" b="1" dirty="0">
                <a:latin typeface="Arial Narrow" panose="020B0606020202030204" pitchFamily="34" charset="0"/>
              </a:rPr>
              <a:t>Oral Defense </a:t>
            </a: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Defend your research process, use of evidence, and conclusion</a:t>
            </a: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through oral responses to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2 questions </a:t>
            </a:r>
            <a:r>
              <a:rPr lang="en-US" sz="2000" dirty="0">
                <a:latin typeface="Arial Narrow" panose="020B0606020202030204" pitchFamily="34" charset="0"/>
              </a:rPr>
              <a:t>asked by the teacher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3622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24.5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39624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7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54452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3.5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</p:spTree>
    <p:extLst>
      <p:ext uri="{BB962C8B-B14F-4D97-AF65-F5344CB8AC3E}">
        <p14:creationId xmlns:p14="http://schemas.microsoft.com/office/powerpoint/2010/main" val="182228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426394"/>
              </p:ext>
            </p:extLst>
          </p:nvPr>
        </p:nvGraphicFramePr>
        <p:xfrm>
          <a:off x="209550" y="152400"/>
          <a:ext cx="86487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0" b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End-of-Course </a:t>
                      </a:r>
                      <a:br>
                        <a:rPr lang="en-US" sz="320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</a:br>
                      <a:r>
                        <a:rPr lang="en-US" sz="3200" dirty="0">
                          <a:solidFill>
                            <a:srgbClr val="FFFF00"/>
                          </a:solidFill>
                          <a:latin typeface="Century Schoolbook" panose="02040604050505020304" pitchFamily="18" charset="0"/>
                        </a:rPr>
                        <a:t>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6000" i="0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45% </a:t>
                      </a:r>
                      <a:b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</a:br>
                      <a:r>
                        <a:rPr lang="en-US" sz="2400" i="1" dirty="0">
                          <a:solidFill>
                            <a:schemeClr val="bg1"/>
                          </a:solidFill>
                          <a:latin typeface="Century Schoolbook" panose="02040604050505020304" pitchFamily="18" charset="0"/>
                        </a:rPr>
                        <a:t>of AP score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2286000"/>
            <a:ext cx="6629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latin typeface="Arial Narrow" panose="020B0606020202030204" pitchFamily="34" charset="0"/>
              </a:rPr>
              <a:t>Part A: Argument Analysis</a:t>
            </a: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     Analyze an argument in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3 short answer questions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Identify the </a:t>
            </a:r>
            <a:r>
              <a:rPr lang="en-US" sz="2000" b="1" dirty="0">
                <a:solidFill>
                  <a:srgbClr val="00B0F0"/>
                </a:solidFill>
                <a:latin typeface="Arial Narrow" panose="020B0606020202030204" pitchFamily="34" charset="0"/>
              </a:rPr>
              <a:t>main idea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Explain the </a:t>
            </a:r>
            <a:r>
              <a:rPr lang="en-US" sz="2000" b="1" dirty="0">
                <a:solidFill>
                  <a:srgbClr val="00B0F0"/>
                </a:solidFill>
                <a:latin typeface="Arial Narrow" panose="020B0606020202030204" pitchFamily="34" charset="0"/>
              </a:rPr>
              <a:t>line of reasoning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Analyze the effectiveness of </a:t>
            </a:r>
            <a:r>
              <a:rPr lang="en-US" sz="2000" b="1" dirty="0">
                <a:solidFill>
                  <a:srgbClr val="00B0F0"/>
                </a:solidFill>
                <a:latin typeface="Arial Narrow" panose="020B0606020202030204" pitchFamily="34" charset="0"/>
              </a:rPr>
              <a:t>evidence</a:t>
            </a:r>
            <a:r>
              <a:rPr lang="en-US" sz="2000" dirty="0">
                <a:latin typeface="Arial Narrow" panose="020B0606020202030204" pitchFamily="34" charset="0"/>
              </a:rPr>
              <a:t>.</a:t>
            </a:r>
          </a:p>
          <a:p>
            <a:pPr lvl="0"/>
            <a:endParaRPr lang="en-US" sz="2000" dirty="0">
              <a:latin typeface="Arial Narrow" panose="020B0606020202030204" pitchFamily="34" charset="0"/>
            </a:endParaRPr>
          </a:p>
          <a:p>
            <a:pPr lvl="0"/>
            <a:r>
              <a:rPr lang="en-US" sz="3200" b="1" dirty="0">
                <a:latin typeface="Arial Narrow" panose="020B0606020202030204" pitchFamily="34" charset="0"/>
              </a:rPr>
              <a:t>Part B: Synthesis Essay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     </a:t>
            </a:r>
            <a:r>
              <a:rPr lang="en-US" sz="2000" dirty="0">
                <a:latin typeface="Arial Narrow" panose="020B0606020202030204" pitchFamily="34" charset="0"/>
              </a:rPr>
              <a:t>Build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your own well-reasoned argument </a:t>
            </a:r>
            <a:r>
              <a:rPr lang="en-US" sz="2000" dirty="0">
                <a:latin typeface="Arial Narrow" panose="020B0606020202030204" pitchFamily="34" charset="0"/>
              </a:rPr>
              <a:t>that presents your own</a:t>
            </a:r>
            <a:br>
              <a:rPr lang="en-US" sz="20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     </a:t>
            </a:r>
            <a:r>
              <a:rPr lang="en-US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unique perspective </a:t>
            </a:r>
            <a:r>
              <a:rPr lang="en-US" sz="2000" dirty="0">
                <a:latin typeface="Arial Narrow" panose="020B0606020202030204" pitchFamily="34" charset="0"/>
              </a:rPr>
              <a:t>on the theme presented in 4 sources.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3622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13.5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60029" y="4302204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31.5</a:t>
            </a:r>
            <a:r>
              <a:rPr lang="en-US" sz="4800" b="1" i="0" dirty="0">
                <a:solidFill>
                  <a:srgbClr val="002060"/>
                </a:solidFill>
                <a:latin typeface="Century Schoolbook" panose="02040604050505020304" pitchFamily="18" charset="0"/>
              </a:rPr>
              <a:t>% </a:t>
            </a:r>
            <a:b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en-US" b="1" i="1" dirty="0">
                <a:solidFill>
                  <a:srgbClr val="002060"/>
                </a:solidFill>
                <a:latin typeface="Century Schoolbook" panose="02040604050505020304" pitchFamily="18" charset="0"/>
              </a:rPr>
              <a:t>of AP score</a:t>
            </a:r>
          </a:p>
        </p:txBody>
      </p:sp>
    </p:spTree>
    <p:extLst>
      <p:ext uri="{BB962C8B-B14F-4D97-AF65-F5344CB8AC3E}">
        <p14:creationId xmlns:p14="http://schemas.microsoft.com/office/powerpoint/2010/main" val="62937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328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Lim</dc:creator>
  <cp:lastModifiedBy>Leah Reinert</cp:lastModifiedBy>
  <cp:revision>18</cp:revision>
  <dcterms:created xsi:type="dcterms:W3CDTF">2015-11-16T20:54:59Z</dcterms:created>
  <dcterms:modified xsi:type="dcterms:W3CDTF">2020-07-29T02:40:25Z</dcterms:modified>
</cp:coreProperties>
</file>